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4" r:id="rId2"/>
    <p:sldId id="283" r:id="rId3"/>
    <p:sldId id="267" r:id="rId4"/>
    <p:sldId id="258" r:id="rId5"/>
    <p:sldId id="281" r:id="rId6"/>
    <p:sldId id="282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18288000" cy="10287000"/>
  <p:notesSz cx="18288000" cy="10287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5B1"/>
    <a:srgbClr val="A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0"/>
  </p:normalViewPr>
  <p:slideViewPr>
    <p:cSldViewPr>
      <p:cViewPr varScale="1">
        <p:scale>
          <a:sx n="61" d="100"/>
          <a:sy n="61" d="100"/>
        </p:scale>
        <p:origin x="864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1660F-83EB-284A-9D66-BD8D635910FE}" type="datetimeFigureOut">
              <a:rPr lang="es-MX" smtClean="0"/>
              <a:t>28/06/22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79DF-6454-A444-8ED2-F0247A5E7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170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279DF-6454-A444-8ED2-F0247A5E75BD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373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9268" y="2149475"/>
            <a:ext cx="16149462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734862" y="2360275"/>
            <a:ext cx="7030084" cy="564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736B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73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5210" y="223680"/>
            <a:ext cx="16857579" cy="2231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79291" y="2339367"/>
            <a:ext cx="14129417" cy="2342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17CFA48-885B-7D1B-5351-1163DB2BDD4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B6B97C9-6ED9-9874-93DA-0445AB7B1B6B}"/>
              </a:ext>
            </a:extLst>
          </p:cNvPr>
          <p:cNvSpPr/>
          <p:nvPr/>
        </p:nvSpPr>
        <p:spPr>
          <a:xfrm>
            <a:off x="0" y="-2658"/>
            <a:ext cx="183642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grpSp>
        <p:nvGrpSpPr>
          <p:cNvPr id="2" name="object 2"/>
          <p:cNvGrpSpPr/>
          <p:nvPr/>
        </p:nvGrpSpPr>
        <p:grpSpPr>
          <a:xfrm>
            <a:off x="12420600" y="1028700"/>
            <a:ext cx="5894705" cy="9258300"/>
            <a:chOff x="12393486" y="1028700"/>
            <a:chExt cx="5894705" cy="9258300"/>
          </a:xfrm>
        </p:grpSpPr>
        <p:sp>
          <p:nvSpPr>
            <p:cNvPr id="3" name="object 3"/>
            <p:cNvSpPr/>
            <p:nvPr/>
          </p:nvSpPr>
          <p:spPr>
            <a:xfrm>
              <a:off x="12393486" y="8163594"/>
              <a:ext cx="2790190" cy="2123440"/>
            </a:xfrm>
            <a:custGeom>
              <a:avLst/>
              <a:gdLst/>
              <a:ahLst/>
              <a:cxnLst/>
              <a:rect l="l" t="t" r="r" b="b"/>
              <a:pathLst>
                <a:path w="2790190" h="2123440">
                  <a:moveTo>
                    <a:pt x="2261548" y="2123405"/>
                  </a:moveTo>
                  <a:lnTo>
                    <a:pt x="528392" y="2123405"/>
                  </a:lnTo>
                  <a:lnTo>
                    <a:pt x="0" y="1209757"/>
                  </a:lnTo>
                  <a:lnTo>
                    <a:pt x="698175" y="0"/>
                  </a:lnTo>
                  <a:lnTo>
                    <a:pt x="2091790" y="0"/>
                  </a:lnTo>
                  <a:lnTo>
                    <a:pt x="2789864" y="1209757"/>
                  </a:lnTo>
                  <a:lnTo>
                    <a:pt x="2261548" y="2123405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87101" y="5797048"/>
              <a:ext cx="4184015" cy="4490085"/>
            </a:xfrm>
            <a:custGeom>
              <a:avLst/>
              <a:gdLst/>
              <a:ahLst/>
              <a:cxnLst/>
              <a:rect l="l" t="t" r="r" b="b"/>
              <a:pathLst>
                <a:path w="4184015" h="4490084">
                  <a:moveTo>
                    <a:pt x="3657158" y="4489951"/>
                  </a:moveTo>
                  <a:lnTo>
                    <a:pt x="1922615" y="4489951"/>
                  </a:lnTo>
                  <a:lnTo>
                    <a:pt x="955280" y="2813067"/>
                  </a:lnTo>
                  <a:lnTo>
                    <a:pt x="469775" y="1971846"/>
                  </a:lnTo>
                  <a:lnTo>
                    <a:pt x="0" y="1159323"/>
                  </a:lnTo>
                  <a:lnTo>
                    <a:pt x="670474" y="0"/>
                  </a:lnTo>
                  <a:lnTo>
                    <a:pt x="2119488" y="0"/>
                  </a:lnTo>
                  <a:lnTo>
                    <a:pt x="2548285" y="741501"/>
                  </a:lnTo>
                  <a:lnTo>
                    <a:pt x="2548605" y="741501"/>
                  </a:lnTo>
                  <a:lnTo>
                    <a:pt x="3487026" y="2366545"/>
                  </a:lnTo>
                  <a:lnTo>
                    <a:pt x="3488040" y="2366545"/>
                  </a:lnTo>
                  <a:lnTo>
                    <a:pt x="3744926" y="2813067"/>
                  </a:lnTo>
                  <a:lnTo>
                    <a:pt x="3744724" y="2813169"/>
                  </a:lnTo>
                  <a:lnTo>
                    <a:pt x="4183479" y="3576303"/>
                  </a:lnTo>
                  <a:lnTo>
                    <a:pt x="3657158" y="4489951"/>
                  </a:lnTo>
                  <a:close/>
                </a:path>
                <a:path w="4184015" h="4490084">
                  <a:moveTo>
                    <a:pt x="2548605" y="741501"/>
                  </a:moveTo>
                  <a:lnTo>
                    <a:pt x="2548285" y="741501"/>
                  </a:lnTo>
                  <a:lnTo>
                    <a:pt x="2548488" y="741298"/>
                  </a:lnTo>
                  <a:lnTo>
                    <a:pt x="2548605" y="741501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6576966" y="5797048"/>
              <a:ext cx="1711325" cy="4125595"/>
            </a:xfrm>
            <a:custGeom>
              <a:avLst/>
              <a:gdLst/>
              <a:ahLst/>
              <a:cxnLst/>
              <a:rect l="l" t="t" r="r" b="b"/>
              <a:pathLst>
                <a:path w="1711325" h="4125595">
                  <a:moveTo>
                    <a:pt x="1711033" y="4125155"/>
                  </a:moveTo>
                  <a:lnTo>
                    <a:pt x="1393614" y="3576303"/>
                  </a:lnTo>
                  <a:lnTo>
                    <a:pt x="1395743" y="3572753"/>
                  </a:lnTo>
                  <a:lnTo>
                    <a:pt x="698581" y="2366545"/>
                  </a:lnTo>
                  <a:lnTo>
                    <a:pt x="698175" y="2366545"/>
                  </a:lnTo>
                  <a:lnTo>
                    <a:pt x="0" y="1159323"/>
                  </a:lnTo>
                  <a:lnTo>
                    <a:pt x="670474" y="0"/>
                  </a:lnTo>
                  <a:lnTo>
                    <a:pt x="1711033" y="0"/>
                  </a:lnTo>
                  <a:lnTo>
                    <a:pt x="1711033" y="41251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60183" y="3395246"/>
              <a:ext cx="2790190" cy="2417445"/>
            </a:xfrm>
            <a:custGeom>
              <a:avLst/>
              <a:gdLst/>
              <a:ahLst/>
              <a:cxnLst/>
              <a:rect l="l" t="t" r="r" b="b"/>
              <a:pathLst>
                <a:path w="2790190" h="2417445">
                  <a:moveTo>
                    <a:pt x="2091790" y="2416979"/>
                  </a:moveTo>
                  <a:lnTo>
                    <a:pt x="698175" y="2416979"/>
                  </a:lnTo>
                  <a:lnTo>
                    <a:pt x="0" y="1209757"/>
                  </a:lnTo>
                  <a:lnTo>
                    <a:pt x="698175" y="0"/>
                  </a:lnTo>
                  <a:lnTo>
                    <a:pt x="2091790" y="0"/>
                  </a:lnTo>
                  <a:lnTo>
                    <a:pt x="2789864" y="1209757"/>
                  </a:lnTo>
                  <a:lnTo>
                    <a:pt x="2091790" y="2416979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53798" y="1028700"/>
              <a:ext cx="3134360" cy="4781550"/>
            </a:xfrm>
            <a:custGeom>
              <a:avLst/>
              <a:gdLst/>
              <a:ahLst/>
              <a:cxnLst/>
              <a:rect l="l" t="t" r="r" b="b"/>
              <a:pathLst>
                <a:path w="3134359" h="4781550">
                  <a:moveTo>
                    <a:pt x="3134202" y="4781549"/>
                  </a:moveTo>
                  <a:lnTo>
                    <a:pt x="2090651" y="4781549"/>
                  </a:lnTo>
                  <a:lnTo>
                    <a:pt x="469775" y="1971846"/>
                  </a:lnTo>
                  <a:lnTo>
                    <a:pt x="0" y="1159324"/>
                  </a:lnTo>
                  <a:lnTo>
                    <a:pt x="670475" y="0"/>
                  </a:lnTo>
                  <a:lnTo>
                    <a:pt x="2119488" y="0"/>
                  </a:lnTo>
                  <a:lnTo>
                    <a:pt x="2548285" y="741502"/>
                  </a:lnTo>
                  <a:lnTo>
                    <a:pt x="2548605" y="741502"/>
                  </a:lnTo>
                  <a:lnTo>
                    <a:pt x="3134202" y="1755568"/>
                  </a:lnTo>
                  <a:lnTo>
                    <a:pt x="3134202" y="4781549"/>
                  </a:lnTo>
                  <a:close/>
                </a:path>
                <a:path w="3134359" h="4781550">
                  <a:moveTo>
                    <a:pt x="2548605" y="741502"/>
                  </a:moveTo>
                  <a:lnTo>
                    <a:pt x="2548285" y="741502"/>
                  </a:lnTo>
                  <a:lnTo>
                    <a:pt x="2548488" y="741299"/>
                  </a:lnTo>
                  <a:lnTo>
                    <a:pt x="2548605" y="741502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943662" y="1592627"/>
              <a:ext cx="344805" cy="1191260"/>
            </a:xfrm>
            <a:custGeom>
              <a:avLst/>
              <a:gdLst/>
              <a:ahLst/>
              <a:cxnLst/>
              <a:rect l="l" t="t" r="r" b="b"/>
              <a:pathLst>
                <a:path w="344805" h="1191260">
                  <a:moveTo>
                    <a:pt x="344337" y="1190795"/>
                  </a:moveTo>
                  <a:lnTo>
                    <a:pt x="0" y="595397"/>
                  </a:lnTo>
                  <a:lnTo>
                    <a:pt x="344337" y="0"/>
                  </a:lnTo>
                  <a:lnTo>
                    <a:pt x="344337" y="11907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52517" y="3818826"/>
            <a:ext cx="12039600" cy="59035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es-MX" sz="3200" b="1" i="1" spc="25" dirty="0">
                <a:solidFill>
                  <a:schemeClr val="tx2"/>
                </a:solidFill>
                <a:latin typeface="Trebuchet MS"/>
              </a:rPr>
              <a:t>Auditoría de Estados Financieros</a:t>
            </a:r>
          </a:p>
          <a:p>
            <a:r>
              <a:rPr lang="es-MX" sz="2800" i="1" spc="25" dirty="0">
                <a:latin typeface="Trebuchet MS"/>
              </a:rPr>
              <a:t> </a:t>
            </a:r>
          </a:p>
          <a:p>
            <a:pPr algn="ctr"/>
            <a:r>
              <a:rPr lang="es-MX" sz="2800" i="1" spc="25" dirty="0">
                <a:latin typeface="Trebuchet MS"/>
              </a:rPr>
              <a:t>Profesor: Eduardo Maubert Viveros</a:t>
            </a:r>
          </a:p>
          <a:p>
            <a:pPr algn="ctr"/>
            <a:r>
              <a:rPr lang="es-MX" sz="2800" i="1" spc="25" dirty="0">
                <a:latin typeface="Trebuchet MS"/>
              </a:rPr>
              <a:t> </a:t>
            </a:r>
          </a:p>
          <a:p>
            <a:pPr algn="ctr"/>
            <a:r>
              <a:rPr lang="es-MX" sz="2800" b="1" spc="25" dirty="0">
                <a:solidFill>
                  <a:schemeClr val="tx2"/>
                </a:solidFill>
                <a:latin typeface="Trebuchet MS"/>
              </a:rPr>
              <a:t>NORMA INTERNACIONAL DE AUDITORÍA 320</a:t>
            </a:r>
          </a:p>
          <a:p>
            <a:pPr algn="ctr"/>
            <a:r>
              <a:rPr lang="es-MX" sz="2800" b="1" spc="25" dirty="0">
                <a:solidFill>
                  <a:schemeClr val="tx2"/>
                </a:solidFill>
                <a:latin typeface="Trebuchet MS"/>
              </a:rPr>
              <a:t>IMPORTANCIA RELATIVA O MATERIALIDAD EN LA PLANIFICACIÓN Y EJECUCIÓN DE LA AUDITORÍA</a:t>
            </a:r>
          </a:p>
          <a:p>
            <a:pPr algn="ctr"/>
            <a:r>
              <a:rPr lang="es-MX" sz="2800" i="1" spc="25" dirty="0">
                <a:latin typeface="Trebuchet MS"/>
              </a:rPr>
              <a:t>(Segunda parte) </a:t>
            </a:r>
          </a:p>
          <a:p>
            <a:pPr algn="ctr"/>
            <a:r>
              <a:rPr lang="es-MX" sz="2800" i="1" spc="25" dirty="0">
                <a:latin typeface="Trebuchet MS"/>
              </a:rPr>
              <a:t> </a:t>
            </a:r>
          </a:p>
          <a:p>
            <a:pPr algn="ctr"/>
            <a:r>
              <a:rPr lang="es-MX" sz="2800" i="1" spc="25" dirty="0">
                <a:latin typeface="Trebuchet MS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es-MX" sz="2800" b="1" i="1" spc="25" dirty="0">
                <a:solidFill>
                  <a:srgbClr val="C00000"/>
                </a:solidFill>
                <a:latin typeface="Trebuchet MS"/>
              </a:rPr>
              <a:t>Alumnos: Gabriela Sánchez López</a:t>
            </a:r>
          </a:p>
          <a:p>
            <a:pPr algn="ctr"/>
            <a:r>
              <a:rPr lang="es-MX" sz="2800" b="1" i="1" spc="25" dirty="0">
                <a:solidFill>
                  <a:srgbClr val="C00000"/>
                </a:solidFill>
                <a:latin typeface="Trebuchet MS"/>
              </a:rPr>
              <a:t>     José Reyes Doria </a:t>
            </a:r>
          </a:p>
          <a:p>
            <a:pPr marL="12700" marR="1245870" algn="just">
              <a:spcBef>
                <a:spcPts val="95"/>
              </a:spcBef>
            </a:pPr>
            <a:endParaRPr lang="es-ES_tradnl" sz="2800" dirty="0">
              <a:latin typeface="Trebuchet MS"/>
              <a:cs typeface="Trebuchet MS"/>
            </a:endParaRPr>
          </a:p>
        </p:txBody>
      </p:sp>
      <p:pic>
        <p:nvPicPr>
          <p:cNvPr id="1030" name="Picture 6" descr="Logos">
            <a:extLst>
              <a:ext uri="{FF2B5EF4-FFF2-40B4-BE49-F238E27FC236}">
                <a16:creationId xmlns:a16="http://schemas.microsoft.com/office/drawing/2014/main" id="{D8B9C706-312C-9974-2980-4E9C19C7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6454"/>
            <a:ext cx="1854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ceta Parlamentaria, Cámara de Diputados">
            <a:extLst>
              <a:ext uri="{FF2B5EF4-FFF2-40B4-BE49-F238E27FC236}">
                <a16:creationId xmlns:a16="http://schemas.microsoft.com/office/drawing/2014/main" id="{0C45F34A-B83C-6E64-7493-4F015695A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90" y="1181726"/>
            <a:ext cx="4207836" cy="13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eña histórica de la Facultad de Contaduría y Administración">
            <a:extLst>
              <a:ext uri="{FF2B5EF4-FFF2-40B4-BE49-F238E27FC236}">
                <a16:creationId xmlns:a16="http://schemas.microsoft.com/office/drawing/2014/main" id="{CE8B5926-D37D-288A-B5DE-8910EB69C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"/>
          <a:stretch/>
        </p:blipFill>
        <p:spPr bwMode="auto">
          <a:xfrm>
            <a:off x="10371756" y="856725"/>
            <a:ext cx="2048844" cy="19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8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4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066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6590" y="3162188"/>
            <a:ext cx="15291435" cy="4809009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 indent="259715" algn="ctr">
              <a:lnSpc>
                <a:spcPts val="5850"/>
              </a:lnSpc>
              <a:spcBef>
                <a:spcPts val="740"/>
              </a:spcBef>
            </a:pPr>
            <a:r>
              <a:rPr sz="6000" b="1" spc="-325" dirty="0">
                <a:solidFill>
                  <a:srgbClr val="FFFFFF"/>
                </a:solidFill>
                <a:latin typeface="Trebuchet MS"/>
                <a:cs typeface="Trebuchet MS"/>
              </a:rPr>
              <a:t>A8</a:t>
            </a:r>
            <a:endParaRPr lang="es-ES" sz="6000" b="1" spc="-32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080" indent="259715" algn="ctr">
              <a:lnSpc>
                <a:spcPts val="5850"/>
              </a:lnSpc>
              <a:spcBef>
                <a:spcPts val="740"/>
              </a:spcBef>
            </a:pPr>
            <a:endParaRPr lang="es-ES" sz="5300" b="1" spc="-32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080" indent="259715" algn="ctr">
              <a:lnSpc>
                <a:spcPts val="5850"/>
              </a:lnSpc>
              <a:spcBef>
                <a:spcPts val="740"/>
              </a:spcBef>
            </a:pPr>
            <a:endParaRPr lang="es-ES" sz="4000" b="1" spc="-32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080" indent="259715" algn="ctr">
              <a:lnSpc>
                <a:spcPts val="5850"/>
              </a:lnSpc>
              <a:spcBef>
                <a:spcPts val="740"/>
              </a:spcBef>
            </a:pPr>
            <a:r>
              <a:rPr lang="es-ES_tradnl"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Cuando </a:t>
            </a:r>
            <a:r>
              <a:rPr lang="es-ES_tradnl" sz="3200" b="1" spc="-55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lang="es-ES_tradnl" sz="3200" b="1" spc="-60" dirty="0">
                <a:solidFill>
                  <a:srgbClr val="FFFFFF"/>
                </a:solidFill>
                <a:latin typeface="Trebuchet MS"/>
                <a:cs typeface="Trebuchet MS"/>
              </a:rPr>
              <a:t>beneficio </a:t>
            </a:r>
            <a:r>
              <a:rPr lang="es-ES_tradnl" sz="3200" b="1" spc="20" dirty="0">
                <a:solidFill>
                  <a:srgbClr val="FFFFFF"/>
                </a:solidFill>
                <a:latin typeface="Trebuchet MS"/>
                <a:cs typeface="Trebuchet MS"/>
              </a:rPr>
              <a:t>antes </a:t>
            </a:r>
            <a:r>
              <a:rPr lang="es-ES_tradnl"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lang="es-ES_tradnl" sz="3200" b="1" spc="35" dirty="0">
                <a:solidFill>
                  <a:srgbClr val="FFFFFF"/>
                </a:solidFill>
                <a:latin typeface="Trebuchet MS"/>
                <a:cs typeface="Trebuchet MS"/>
              </a:rPr>
              <a:t>impuestos </a:t>
            </a:r>
            <a:r>
              <a:rPr lang="es-ES_tradnl" sz="3200" b="1" spc="75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lang="es-ES_tradnl" sz="3200" b="1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-50" dirty="0">
                <a:solidFill>
                  <a:srgbClr val="FFFFFF"/>
                </a:solidFill>
                <a:latin typeface="Trebuchet MS"/>
                <a:cs typeface="Trebuchet MS"/>
              </a:rPr>
              <a:t>simbólico, </a:t>
            </a:r>
            <a:r>
              <a:rPr lang="es-ES_tradnl" sz="3200" b="1" dirty="0">
                <a:solidFill>
                  <a:srgbClr val="FFFFFF"/>
                </a:solidFill>
                <a:latin typeface="Trebuchet MS"/>
                <a:cs typeface="Trebuchet MS"/>
              </a:rPr>
              <a:t>como cuando </a:t>
            </a:r>
            <a:r>
              <a:rPr lang="es-ES_tradnl" sz="3200" b="1" spc="-55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lang="es-ES_tradnl" sz="3200" b="1" spc="-20" dirty="0">
                <a:solidFill>
                  <a:srgbClr val="FFFFFF"/>
                </a:solidFill>
                <a:latin typeface="Trebuchet MS"/>
                <a:cs typeface="Trebuchet MS"/>
              </a:rPr>
              <a:t>propietario </a:t>
            </a:r>
            <a:r>
              <a:rPr lang="es-ES_tradnl" sz="3200" b="1" spc="-85" dirty="0">
                <a:solidFill>
                  <a:srgbClr val="FFFFFF"/>
                </a:solidFill>
                <a:latin typeface="Trebuchet MS"/>
                <a:cs typeface="Trebuchet MS"/>
              </a:rPr>
              <a:t>retira </a:t>
            </a:r>
            <a:r>
              <a:rPr lang="es-ES_tradnl" sz="3200" b="1" spc="4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lang="es-ES_tradnl" sz="3200" b="1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-25" dirty="0">
                <a:solidFill>
                  <a:srgbClr val="FFFFFF"/>
                </a:solidFill>
                <a:latin typeface="Trebuchet MS"/>
                <a:cs typeface="Trebuchet MS"/>
              </a:rPr>
              <a:t>mayor</a:t>
            </a:r>
            <a:r>
              <a:rPr lang="es-ES_tradnl" sz="3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-40" dirty="0">
                <a:solidFill>
                  <a:srgbClr val="FFFFFF"/>
                </a:solidFill>
                <a:latin typeface="Trebuchet MS"/>
                <a:cs typeface="Trebuchet MS"/>
              </a:rPr>
              <a:t>parte</a:t>
            </a:r>
            <a:r>
              <a:rPr lang="es-ES_tradnl" sz="3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lang="es-ES_tradnl" sz="32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10" dirty="0">
                <a:solidFill>
                  <a:srgbClr val="FFFFFF"/>
                </a:solidFill>
                <a:latin typeface="Trebuchet MS"/>
                <a:cs typeface="Trebuchet MS"/>
              </a:rPr>
              <a:t>ese</a:t>
            </a:r>
            <a:r>
              <a:rPr lang="es-ES_tradnl" sz="32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-60" dirty="0">
                <a:solidFill>
                  <a:srgbClr val="FFFFFF"/>
                </a:solidFill>
                <a:latin typeface="Trebuchet MS"/>
                <a:cs typeface="Trebuchet MS"/>
              </a:rPr>
              <a:t>beneficio</a:t>
            </a:r>
            <a:r>
              <a:rPr lang="es-ES_tradnl" sz="3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dirty="0">
                <a:solidFill>
                  <a:srgbClr val="FFFFFF"/>
                </a:solidFill>
                <a:latin typeface="Trebuchet MS"/>
                <a:cs typeface="Trebuchet MS"/>
              </a:rPr>
              <a:t>como</a:t>
            </a:r>
            <a:r>
              <a:rPr lang="es-ES_tradnl" sz="32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-114" dirty="0">
                <a:solidFill>
                  <a:srgbClr val="FFFFFF"/>
                </a:solidFill>
                <a:latin typeface="Trebuchet MS"/>
                <a:cs typeface="Trebuchet MS"/>
              </a:rPr>
              <a:t>remuneración, </a:t>
            </a:r>
            <a:r>
              <a:rPr lang="es-ES_tradnl" sz="3200" b="1" spc="-30" dirty="0">
                <a:solidFill>
                  <a:srgbClr val="FFFFFF"/>
                </a:solidFill>
                <a:latin typeface="Trebuchet MS"/>
                <a:cs typeface="Trebuchet MS"/>
              </a:rPr>
              <a:t>hay </a:t>
            </a:r>
            <a:r>
              <a:rPr lang="es-ES_tradnl" sz="3200" b="1" spc="-35" dirty="0">
                <a:solidFill>
                  <a:srgbClr val="FFFFFF"/>
                </a:solidFill>
                <a:latin typeface="Trebuchet MS"/>
                <a:cs typeface="Trebuchet MS"/>
              </a:rPr>
              <a:t>que </a:t>
            </a:r>
            <a:r>
              <a:rPr lang="es-ES_tradnl" sz="3200" b="1" spc="-20" dirty="0">
                <a:solidFill>
                  <a:srgbClr val="FFFFFF"/>
                </a:solidFill>
                <a:latin typeface="Trebuchet MS"/>
                <a:cs typeface="Trebuchet MS"/>
              </a:rPr>
              <a:t>tomar </a:t>
            </a:r>
            <a:r>
              <a:rPr lang="es-ES_tradnl" sz="3200" b="1" dirty="0">
                <a:solidFill>
                  <a:srgbClr val="FFFFFF"/>
                </a:solidFill>
                <a:latin typeface="Trebuchet MS"/>
                <a:cs typeface="Trebuchet MS"/>
              </a:rPr>
              <a:t>como </a:t>
            </a:r>
            <a:r>
              <a:rPr lang="es-ES_tradnl" sz="3200" b="1" spc="-100" dirty="0">
                <a:solidFill>
                  <a:srgbClr val="FFFFFF"/>
                </a:solidFill>
                <a:latin typeface="Trebuchet MS"/>
                <a:cs typeface="Trebuchet MS"/>
              </a:rPr>
              <a:t>referencia </a:t>
            </a:r>
            <a:r>
              <a:rPr lang="es-ES_tradnl" sz="3200" b="1" spc="-55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lang="es-ES_tradnl" sz="3200" b="1" spc="-15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-60" dirty="0">
                <a:solidFill>
                  <a:srgbClr val="FFFFFF"/>
                </a:solidFill>
                <a:latin typeface="Trebuchet MS"/>
                <a:cs typeface="Trebuchet MS"/>
              </a:rPr>
              <a:t>beneficio</a:t>
            </a:r>
            <a:r>
              <a:rPr lang="es-ES_tradnl" sz="3200" b="1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20" dirty="0">
                <a:solidFill>
                  <a:srgbClr val="FFFFFF"/>
                </a:solidFill>
                <a:latin typeface="Trebuchet MS"/>
                <a:cs typeface="Trebuchet MS"/>
              </a:rPr>
              <a:t>antes</a:t>
            </a:r>
            <a:r>
              <a:rPr lang="es-ES_tradnl" sz="3200" b="1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lang="es-ES_tradnl" sz="3200" b="1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-70" dirty="0">
                <a:solidFill>
                  <a:srgbClr val="FFFFFF"/>
                </a:solidFill>
                <a:latin typeface="Trebuchet MS"/>
                <a:cs typeface="Trebuchet MS"/>
              </a:rPr>
              <a:t>remuneración</a:t>
            </a:r>
            <a:r>
              <a:rPr lang="es-ES_tradnl" sz="3200" b="1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-114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200" b="1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-40" dirty="0">
                <a:solidFill>
                  <a:srgbClr val="FFFFFF"/>
                </a:solidFill>
                <a:latin typeface="Trebuchet MS"/>
                <a:cs typeface="Trebuchet MS"/>
              </a:rPr>
              <a:t>impuestos.</a:t>
            </a:r>
            <a:endParaRPr lang="es-ES_tradnl" sz="3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6590" y="354570"/>
            <a:ext cx="8495030" cy="114133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spcBef>
                <a:spcPts val="260"/>
              </a:spcBef>
            </a:pPr>
            <a:r>
              <a:rPr sz="3600" b="1" i="1" spc="140" dirty="0">
                <a:latin typeface="Trebuchet MS"/>
                <a:cs typeface="Trebuchet MS"/>
              </a:rPr>
              <a:t>Consideraciones</a:t>
            </a:r>
            <a:r>
              <a:rPr sz="3600" b="1" i="1" spc="-130" dirty="0">
                <a:latin typeface="Trebuchet MS"/>
                <a:cs typeface="Trebuchet MS"/>
              </a:rPr>
              <a:t> </a:t>
            </a:r>
            <a:r>
              <a:rPr sz="3600" b="1" i="1" spc="140" dirty="0">
                <a:latin typeface="Trebuchet MS"/>
                <a:cs typeface="Trebuchet MS"/>
              </a:rPr>
              <a:t>específicas </a:t>
            </a:r>
            <a:r>
              <a:rPr sz="3600" b="1" i="1" spc="-1445" dirty="0">
                <a:latin typeface="Trebuchet MS"/>
                <a:cs typeface="Trebuchet MS"/>
              </a:rPr>
              <a:t> </a:t>
            </a:r>
            <a:r>
              <a:rPr sz="3600" b="1" i="1" spc="150" dirty="0">
                <a:latin typeface="Trebuchet MS"/>
                <a:cs typeface="Trebuchet MS"/>
              </a:rPr>
              <a:t>para </a:t>
            </a:r>
            <a:r>
              <a:rPr sz="3600" b="1" i="1" spc="155" dirty="0">
                <a:latin typeface="Trebuchet MS"/>
                <a:cs typeface="Trebuchet MS"/>
              </a:rPr>
              <a:t>entidades </a:t>
            </a:r>
            <a:r>
              <a:rPr sz="3600" b="1" i="1" spc="80" dirty="0">
                <a:latin typeface="Trebuchet MS"/>
                <a:cs typeface="Trebuchet MS"/>
              </a:rPr>
              <a:t>de </a:t>
            </a:r>
            <a:r>
              <a:rPr sz="3600" b="1" i="1" spc="110" dirty="0">
                <a:latin typeface="Trebuchet MS"/>
                <a:cs typeface="Trebuchet MS"/>
              </a:rPr>
              <a:t>pequeña </a:t>
            </a:r>
            <a:r>
              <a:rPr sz="3600" b="1" i="1" spc="114" dirty="0">
                <a:latin typeface="Trebuchet MS"/>
                <a:cs typeface="Trebuchet MS"/>
              </a:rPr>
              <a:t> </a:t>
            </a:r>
            <a:r>
              <a:rPr sz="3600" b="1" i="1" spc="130" dirty="0">
                <a:latin typeface="Trebuchet MS"/>
                <a:cs typeface="Trebuchet MS"/>
              </a:rPr>
              <a:t>dimensión</a:t>
            </a:r>
            <a:endParaRPr sz="3600" i="1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548209" y="1"/>
            <a:ext cx="6739890" cy="2150110"/>
            <a:chOff x="11548209" y="1"/>
            <a:chExt cx="6739890" cy="2150110"/>
          </a:xfrm>
        </p:grpSpPr>
        <p:sp>
          <p:nvSpPr>
            <p:cNvPr id="6" name="object 6"/>
            <p:cNvSpPr/>
            <p:nvPr/>
          </p:nvSpPr>
          <p:spPr>
            <a:xfrm>
              <a:off x="11548209" y="2579"/>
              <a:ext cx="2479040" cy="2147570"/>
            </a:xfrm>
            <a:custGeom>
              <a:avLst/>
              <a:gdLst/>
              <a:ahLst/>
              <a:cxnLst/>
              <a:rect l="l" t="t" r="r" b="b"/>
              <a:pathLst>
                <a:path w="2479040" h="2147570">
                  <a:moveTo>
                    <a:pt x="1858618" y="2147014"/>
                  </a:moveTo>
                  <a:lnTo>
                    <a:pt x="620350" y="2147014"/>
                  </a:lnTo>
                  <a:lnTo>
                    <a:pt x="0" y="1074633"/>
                  </a:lnTo>
                  <a:lnTo>
                    <a:pt x="620350" y="0"/>
                  </a:lnTo>
                  <a:lnTo>
                    <a:pt x="1858618" y="0"/>
                  </a:lnTo>
                  <a:lnTo>
                    <a:pt x="2478878" y="1074633"/>
                  </a:lnTo>
                  <a:lnTo>
                    <a:pt x="1858618" y="2147014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404804" y="1"/>
              <a:ext cx="3099435" cy="2150110"/>
            </a:xfrm>
            <a:custGeom>
              <a:avLst/>
              <a:gdLst/>
              <a:ahLst/>
              <a:cxnLst/>
              <a:rect l="l" t="t" r="r" b="b"/>
              <a:pathLst>
                <a:path w="3099434" h="2150110">
                  <a:moveTo>
                    <a:pt x="2480902" y="2149592"/>
                  </a:moveTo>
                  <a:lnTo>
                    <a:pt x="1240291" y="2149592"/>
                  </a:lnTo>
                  <a:lnTo>
                    <a:pt x="230468" y="399225"/>
                  </a:lnTo>
                  <a:lnTo>
                    <a:pt x="0" y="0"/>
                  </a:lnTo>
                  <a:lnTo>
                    <a:pt x="2478512" y="0"/>
                  </a:lnTo>
                  <a:lnTo>
                    <a:pt x="2480001" y="2578"/>
                  </a:lnTo>
                  <a:lnTo>
                    <a:pt x="2480901" y="2578"/>
                  </a:lnTo>
                  <a:lnTo>
                    <a:pt x="2709153" y="399225"/>
                  </a:lnTo>
                  <a:lnTo>
                    <a:pt x="2708973" y="399316"/>
                  </a:lnTo>
                  <a:lnTo>
                    <a:pt x="3098820" y="1077211"/>
                  </a:lnTo>
                  <a:lnTo>
                    <a:pt x="2480902" y="2149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84215" y="1"/>
              <a:ext cx="2404110" cy="2150110"/>
            </a:xfrm>
            <a:custGeom>
              <a:avLst/>
              <a:gdLst/>
              <a:ahLst/>
              <a:cxnLst/>
              <a:rect l="l" t="t" r="r" b="b"/>
              <a:pathLst>
                <a:path w="2404109" h="2150110">
                  <a:moveTo>
                    <a:pt x="2403784" y="2149592"/>
                  </a:moveTo>
                  <a:lnTo>
                    <a:pt x="1239759" y="2149592"/>
                  </a:lnTo>
                  <a:lnTo>
                    <a:pt x="619409" y="1077211"/>
                  </a:lnTo>
                  <a:lnTo>
                    <a:pt x="621301" y="1074058"/>
                  </a:lnTo>
                  <a:lnTo>
                    <a:pt x="1851" y="2578"/>
                  </a:lnTo>
                  <a:lnTo>
                    <a:pt x="1491" y="2578"/>
                  </a:lnTo>
                  <a:lnTo>
                    <a:pt x="0" y="0"/>
                  </a:lnTo>
                  <a:lnTo>
                    <a:pt x="2403784" y="0"/>
                  </a:lnTo>
                  <a:lnTo>
                    <a:pt x="2403784" y="2149592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73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86800" y="1638300"/>
            <a:ext cx="6629400" cy="59415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199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00" spc="10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lang="es-ES" sz="4000" spc="-17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16199"/>
              </a:lnSpc>
              <a:spcBef>
                <a:spcPts val="95"/>
              </a:spcBef>
            </a:pPr>
            <a:endParaRPr lang="es-MX" sz="3600" spc="-17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16199"/>
              </a:lnSpc>
              <a:spcBef>
                <a:spcPts val="95"/>
              </a:spcBef>
            </a:pPr>
            <a:r>
              <a:rPr lang="es-ES_tradnl" sz="3200" spc="-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20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32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5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3200" spc="2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200" spc="32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200" spc="-7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s-ES_tradnl" sz="3200" spc="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2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7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s-ES_tradnl" sz="3200" spc="2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200" spc="-7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s-ES_tradnl" sz="3200" spc="10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20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32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2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2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3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20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32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5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3200" spc="2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200" spc="32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200" spc="-7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s-ES_tradnl" sz="3200" spc="10" dirty="0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lang="es-ES_tradnl" sz="3200" spc="80" dirty="0">
                <a:solidFill>
                  <a:srgbClr val="FFFFFF"/>
                </a:solidFill>
                <a:latin typeface="Trebuchet MS"/>
                <a:cs typeface="Trebuchet MS"/>
              </a:rPr>
              <a:t>neto</a:t>
            </a:r>
            <a:r>
              <a:rPr lang="es-ES_tradnl" sz="32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25" dirty="0">
                <a:solidFill>
                  <a:srgbClr val="FFFFFF"/>
                </a:solidFill>
                <a:latin typeface="Trebuchet MS"/>
                <a:cs typeface="Trebuchet MS"/>
              </a:rPr>
              <a:t>pueden</a:t>
            </a:r>
            <a:r>
              <a:rPr lang="es-ES_tradnl" sz="320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25" dirty="0">
                <a:solidFill>
                  <a:srgbClr val="FFFFFF"/>
                </a:solidFill>
                <a:latin typeface="Trebuchet MS"/>
                <a:cs typeface="Trebuchet MS"/>
              </a:rPr>
              <a:t>ser </a:t>
            </a:r>
            <a:r>
              <a:rPr lang="es-ES_tradnl" sz="3200" spc="-12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55" dirty="0">
                <a:solidFill>
                  <a:srgbClr val="FFFFFF"/>
                </a:solidFill>
                <a:latin typeface="Trebuchet MS"/>
                <a:cs typeface="Trebuchet MS"/>
              </a:rPr>
              <a:t>referencias</a:t>
            </a:r>
            <a:r>
              <a:rPr lang="es-ES_tradnl" sz="32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25" dirty="0">
                <a:solidFill>
                  <a:srgbClr val="FFFFFF"/>
                </a:solidFill>
                <a:latin typeface="Trebuchet MS"/>
                <a:cs typeface="Trebuchet MS"/>
              </a:rPr>
              <a:t>adecuadas </a:t>
            </a:r>
            <a:r>
              <a:rPr lang="es-ES_tradnl" sz="3200" spc="-12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05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lang="es-ES_tradnl" sz="320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40" dirty="0">
                <a:solidFill>
                  <a:srgbClr val="FFFFFF"/>
                </a:solidFill>
                <a:latin typeface="Trebuchet MS"/>
                <a:cs typeface="Trebuchet MS"/>
              </a:rPr>
              <a:t>las</a:t>
            </a:r>
            <a:r>
              <a:rPr lang="es-ES_tradnl" sz="3200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80" dirty="0">
                <a:solidFill>
                  <a:srgbClr val="FFFFFF"/>
                </a:solidFill>
                <a:latin typeface="Trebuchet MS"/>
                <a:cs typeface="Trebuchet MS"/>
              </a:rPr>
              <a:t>actividades</a:t>
            </a:r>
            <a:r>
              <a:rPr lang="es-ES_tradnl" sz="32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40" dirty="0">
                <a:solidFill>
                  <a:srgbClr val="FFFFFF"/>
                </a:solidFill>
                <a:latin typeface="Trebuchet MS"/>
                <a:cs typeface="Trebuchet MS"/>
              </a:rPr>
              <a:t>por </a:t>
            </a:r>
            <a:r>
              <a:rPr lang="es-ES_tradnl" sz="3200" spc="-12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75" dirty="0">
                <a:solidFill>
                  <a:srgbClr val="FFFFFF"/>
                </a:solidFill>
                <a:latin typeface="Trebuchet MS"/>
                <a:cs typeface="Trebuchet MS"/>
              </a:rPr>
              <a:t>programas.</a:t>
            </a:r>
            <a:r>
              <a:rPr lang="es-ES_tradnl" sz="32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</a:p>
          <a:p>
            <a:pPr marL="12700" marR="5080" algn="just">
              <a:lnSpc>
                <a:spcPct val="116199"/>
              </a:lnSpc>
              <a:spcBef>
                <a:spcPts val="95"/>
              </a:spcBef>
            </a:pPr>
            <a:endParaRPr lang="es-ES_tradnl" sz="3200" spc="8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16199"/>
              </a:lnSpc>
              <a:spcBef>
                <a:spcPts val="95"/>
              </a:spcBef>
            </a:pPr>
            <a:r>
              <a:rPr lang="es-ES_tradnl" sz="3200" spc="114" dirty="0">
                <a:solidFill>
                  <a:srgbClr val="FFFFFF"/>
                </a:solidFill>
                <a:latin typeface="Trebuchet MS"/>
                <a:cs typeface="Trebuchet MS"/>
              </a:rPr>
              <a:t>Cuando</a:t>
            </a:r>
            <a:r>
              <a:rPr lang="es-ES_tradnl" sz="32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50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lang="es-ES_tradnl" sz="3200" spc="-12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85" dirty="0">
                <a:solidFill>
                  <a:srgbClr val="FFFFFF"/>
                </a:solidFill>
                <a:latin typeface="Trebuchet MS"/>
                <a:cs typeface="Trebuchet MS"/>
              </a:rPr>
              <a:t>entidad</a:t>
            </a:r>
            <a:r>
              <a:rPr lang="es-ES_tradnl" sz="32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05" dirty="0">
                <a:solidFill>
                  <a:srgbClr val="FFFFFF"/>
                </a:solidFill>
                <a:latin typeface="Trebuchet MS"/>
                <a:cs typeface="Trebuchet MS"/>
              </a:rPr>
              <a:t>custodia</a:t>
            </a:r>
            <a:r>
              <a:rPr lang="es-ES_tradnl" sz="320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85" dirty="0">
                <a:solidFill>
                  <a:srgbClr val="FFFFFF"/>
                </a:solidFill>
                <a:latin typeface="Trebuchet MS"/>
                <a:cs typeface="Trebuchet MS"/>
              </a:rPr>
              <a:t>activos </a:t>
            </a:r>
            <a:r>
              <a:rPr lang="es-ES_tradnl" sz="3200" spc="-12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55" dirty="0">
                <a:solidFill>
                  <a:srgbClr val="FFFFFF"/>
                </a:solidFill>
                <a:latin typeface="Trebuchet MS"/>
                <a:cs typeface="Trebuchet MS"/>
              </a:rPr>
              <a:t>públicos,</a:t>
            </a:r>
            <a:r>
              <a:rPr lang="es-ES_tradnl" sz="32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60" dirty="0">
                <a:solidFill>
                  <a:srgbClr val="FFFFFF"/>
                </a:solidFill>
                <a:latin typeface="Trebuchet MS"/>
                <a:cs typeface="Trebuchet MS"/>
              </a:rPr>
              <a:t>éstos</a:t>
            </a:r>
            <a:r>
              <a:rPr lang="es-ES_tradnl" sz="3200" spc="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225" dirty="0">
                <a:solidFill>
                  <a:srgbClr val="FFFFFF"/>
                </a:solidFill>
                <a:latin typeface="Trebuchet MS"/>
                <a:cs typeface="Trebuchet MS"/>
              </a:rPr>
              <a:t>son</a:t>
            </a:r>
            <a:r>
              <a:rPr lang="es-ES_tradnl" sz="3200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35" dirty="0">
                <a:solidFill>
                  <a:srgbClr val="FFFFFF"/>
                </a:solidFill>
                <a:latin typeface="Trebuchet MS"/>
                <a:cs typeface="Trebuchet MS"/>
              </a:rPr>
              <a:t>una </a:t>
            </a:r>
            <a:r>
              <a:rPr lang="es-ES_tradnl" sz="3200"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30" dirty="0">
                <a:solidFill>
                  <a:srgbClr val="FFFFFF"/>
                </a:solidFill>
                <a:latin typeface="Trebuchet MS"/>
                <a:cs typeface="Trebuchet MS"/>
              </a:rPr>
              <a:t>referencia</a:t>
            </a:r>
            <a:r>
              <a:rPr lang="es-ES_tradnl" sz="32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35" dirty="0">
                <a:solidFill>
                  <a:srgbClr val="FFFFFF"/>
                </a:solidFill>
                <a:latin typeface="Trebuchet MS"/>
                <a:cs typeface="Trebuchet MS"/>
              </a:rPr>
              <a:t>adecuada.</a:t>
            </a:r>
            <a:endParaRPr lang="es-ES_tradnl" sz="3200" dirty="0">
              <a:latin typeface="Trebuchet MS"/>
              <a:cs typeface="Trebuchet MS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591E3B07-7250-CA4C-B43C-5F8850FB1D1F}"/>
              </a:ext>
            </a:extLst>
          </p:cNvPr>
          <p:cNvSpPr/>
          <p:nvPr/>
        </p:nvSpPr>
        <p:spPr>
          <a:xfrm>
            <a:off x="0" y="1028756"/>
            <a:ext cx="6499225" cy="8229600"/>
          </a:xfrm>
          <a:custGeom>
            <a:avLst/>
            <a:gdLst/>
            <a:ahLst/>
            <a:cxnLst/>
            <a:rect l="l" t="t" r="r" b="b"/>
            <a:pathLst>
              <a:path w="6499225" h="8229600">
                <a:moveTo>
                  <a:pt x="4122011" y="8229491"/>
                </a:moveTo>
                <a:lnTo>
                  <a:pt x="0" y="8229491"/>
                </a:lnTo>
                <a:lnTo>
                  <a:pt x="0" y="0"/>
                </a:lnTo>
                <a:lnTo>
                  <a:pt x="4122011" y="0"/>
                </a:lnTo>
                <a:lnTo>
                  <a:pt x="6498694" y="4114745"/>
                </a:lnTo>
                <a:lnTo>
                  <a:pt x="4122011" y="8229491"/>
                </a:lnTo>
                <a:close/>
              </a:path>
            </a:pathLst>
          </a:custGeom>
          <a:solidFill>
            <a:srgbClr val="A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7253830" y="3543300"/>
            <a:ext cx="12285579" cy="2821538"/>
          </a:xfrm>
          <a:prstGeom prst="rect">
            <a:avLst/>
          </a:prstGeom>
        </p:spPr>
        <p:txBody>
          <a:bodyPr vert="horz" wrap="square" lIns="0" tIns="561082" rIns="0" bIns="0" rtlCol="0">
            <a:spAutoFit/>
          </a:bodyPr>
          <a:lstStyle/>
          <a:p>
            <a:pPr marL="7687945" marR="5080" indent="-532765" algn="ctr">
              <a:lnSpc>
                <a:spcPct val="116500"/>
              </a:lnSpc>
              <a:spcBef>
                <a:spcPts val="100"/>
              </a:spcBef>
            </a:pPr>
            <a:r>
              <a:rPr sz="3200" b="1" i="1" spc="90" dirty="0"/>
              <a:t>Consideraciones</a:t>
            </a:r>
            <a:r>
              <a:rPr sz="3200" b="1" i="1" spc="-240" dirty="0"/>
              <a:t> </a:t>
            </a:r>
            <a:r>
              <a:rPr sz="3200" b="1" i="1" spc="55" dirty="0"/>
              <a:t>específicas</a:t>
            </a:r>
            <a:r>
              <a:rPr sz="3200" b="1" i="1" spc="-240" dirty="0"/>
              <a:t> </a:t>
            </a:r>
            <a:r>
              <a:rPr sz="3200" b="1" i="1" spc="90" dirty="0"/>
              <a:t>para </a:t>
            </a:r>
            <a:r>
              <a:rPr sz="3200" b="1" i="1" spc="-1310" dirty="0"/>
              <a:t> </a:t>
            </a:r>
            <a:r>
              <a:rPr sz="3200" b="1" i="1" spc="90" dirty="0"/>
              <a:t>entidades</a:t>
            </a:r>
            <a:r>
              <a:rPr sz="3200" b="1" i="1" spc="-235" dirty="0"/>
              <a:t> </a:t>
            </a:r>
            <a:r>
              <a:rPr sz="3200" b="1" i="1" spc="60" dirty="0"/>
              <a:t>del</a:t>
            </a:r>
            <a:r>
              <a:rPr sz="3200" b="1" i="1" spc="-235" dirty="0"/>
              <a:t> </a:t>
            </a:r>
            <a:r>
              <a:rPr sz="3200" b="1" i="1" spc="60" dirty="0"/>
              <a:t>sector</a:t>
            </a:r>
            <a:r>
              <a:rPr sz="3200" b="1" i="1" spc="-229" dirty="0"/>
              <a:t> </a:t>
            </a:r>
            <a:r>
              <a:rPr sz="3200" b="1" i="1" spc="80" dirty="0"/>
              <a:t>público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8756"/>
            <a:ext cx="6499225" cy="8229600"/>
          </a:xfrm>
          <a:custGeom>
            <a:avLst/>
            <a:gdLst/>
            <a:ahLst/>
            <a:cxnLst/>
            <a:rect l="l" t="t" r="r" b="b"/>
            <a:pathLst>
              <a:path w="6499225" h="8229600">
                <a:moveTo>
                  <a:pt x="4122011" y="8229491"/>
                </a:moveTo>
                <a:lnTo>
                  <a:pt x="0" y="8229491"/>
                </a:lnTo>
                <a:lnTo>
                  <a:pt x="0" y="0"/>
                </a:lnTo>
                <a:lnTo>
                  <a:pt x="4122011" y="0"/>
                </a:lnTo>
                <a:lnTo>
                  <a:pt x="6498694" y="4114745"/>
                </a:lnTo>
                <a:lnTo>
                  <a:pt x="4122011" y="8229491"/>
                </a:lnTo>
                <a:close/>
              </a:path>
            </a:pathLst>
          </a:custGeom>
          <a:solidFill>
            <a:srgbClr val="173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800" y="3695700"/>
            <a:ext cx="5086350" cy="2968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399"/>
              </a:lnSpc>
              <a:spcBef>
                <a:spcPts val="95"/>
              </a:spcBef>
            </a:pPr>
            <a:r>
              <a:rPr sz="2800" b="1" i="1" spc="45" dirty="0">
                <a:solidFill>
                  <a:srgbClr val="FFFFFF"/>
                </a:solidFill>
                <a:latin typeface="Trebuchet MS"/>
                <a:cs typeface="Trebuchet MS"/>
              </a:rPr>
              <a:t>Nivel</a:t>
            </a:r>
            <a:r>
              <a:rPr sz="2800" b="1" i="1" spc="12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1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b="1" i="1" spc="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70" dirty="0">
                <a:solidFill>
                  <a:srgbClr val="FFFFFF"/>
                </a:solidFill>
                <a:latin typeface="Trebuchet MS"/>
                <a:cs typeface="Trebuchet MS"/>
              </a:rPr>
              <a:t>niveles</a:t>
            </a:r>
            <a:r>
              <a:rPr sz="2800" b="1" i="1" spc="12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8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2800" b="1" i="1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60" dirty="0">
                <a:solidFill>
                  <a:srgbClr val="FFFFFF"/>
                </a:solidFill>
                <a:latin typeface="Trebuchet MS"/>
                <a:cs typeface="Trebuchet MS"/>
              </a:rPr>
              <a:t>importancia</a:t>
            </a:r>
            <a:r>
              <a:rPr sz="2800" b="1" i="1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15" dirty="0">
                <a:solidFill>
                  <a:srgbClr val="FFFFFF"/>
                </a:solidFill>
                <a:latin typeface="Trebuchet MS"/>
                <a:cs typeface="Trebuchet MS"/>
              </a:rPr>
              <a:t>relativa </a:t>
            </a:r>
            <a:r>
              <a:rPr sz="2800" b="1" i="1" spc="-1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8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2800" b="1" i="1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90" dirty="0">
                <a:solidFill>
                  <a:srgbClr val="FFFFFF"/>
                </a:solidFill>
                <a:latin typeface="Trebuchet MS"/>
                <a:cs typeface="Trebuchet MS"/>
              </a:rPr>
              <a:t>determinados </a:t>
            </a:r>
            <a:r>
              <a:rPr sz="2800" b="1" i="1" spc="-1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95" dirty="0">
                <a:solidFill>
                  <a:srgbClr val="FFFFFF"/>
                </a:solidFill>
                <a:latin typeface="Trebuchet MS"/>
                <a:cs typeface="Trebuchet MS"/>
              </a:rPr>
              <a:t>tipos </a:t>
            </a:r>
            <a:r>
              <a:rPr sz="2800" b="1" i="1" spc="8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2800" b="1" i="1" spc="40" dirty="0">
                <a:solidFill>
                  <a:srgbClr val="FFFFFF"/>
                </a:solidFill>
                <a:latin typeface="Trebuchet MS"/>
                <a:cs typeface="Trebuchet MS"/>
              </a:rPr>
              <a:t>transacciones, </a:t>
            </a:r>
            <a:r>
              <a:rPr sz="2800" b="1" i="1" spc="-1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155" dirty="0">
                <a:solidFill>
                  <a:srgbClr val="FFFFFF"/>
                </a:solidFill>
                <a:latin typeface="Trebuchet MS"/>
                <a:cs typeface="Trebuchet MS"/>
              </a:rPr>
              <a:t>saldos</a:t>
            </a:r>
            <a:r>
              <a:rPr sz="2800" b="1" i="1" spc="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80" dirty="0">
                <a:solidFill>
                  <a:srgbClr val="FFFFFF"/>
                </a:solidFill>
                <a:latin typeface="Trebuchet MS"/>
                <a:cs typeface="Trebuchet MS"/>
              </a:rPr>
              <a:t>contables</a:t>
            </a:r>
            <a:r>
              <a:rPr sz="2800" b="1" i="1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180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2800" b="1" i="1" spc="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70" dirty="0">
                <a:solidFill>
                  <a:srgbClr val="FFFFFF"/>
                </a:solidFill>
                <a:latin typeface="Trebuchet MS"/>
                <a:cs typeface="Trebuchet MS"/>
              </a:rPr>
              <a:t>información</a:t>
            </a:r>
            <a:r>
              <a:rPr sz="2800" b="1" i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i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revelar.</a:t>
            </a:r>
            <a:endParaRPr sz="2800" b="1" i="1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34225" y="587537"/>
            <a:ext cx="10614660" cy="217110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160145" algn="l"/>
                <a:tab pos="2777490" algn="l"/>
                <a:tab pos="4303395" algn="l"/>
                <a:tab pos="7685405" algn="l"/>
                <a:tab pos="8707755" algn="l"/>
              </a:tabLst>
            </a:pPr>
            <a:br>
              <a:rPr lang="es-ES" sz="4000" b="1" spc="-135" dirty="0">
                <a:solidFill>
                  <a:srgbClr val="1736B1"/>
                </a:solidFill>
              </a:rPr>
            </a:br>
            <a:r>
              <a:rPr sz="4000" b="1" spc="-135" dirty="0">
                <a:solidFill>
                  <a:srgbClr val="1736B1"/>
                </a:solidFill>
              </a:rPr>
              <a:t>A10</a:t>
            </a:r>
            <a:r>
              <a:rPr sz="3200" b="1" spc="-135" dirty="0">
                <a:solidFill>
                  <a:srgbClr val="1736B1"/>
                </a:solidFill>
              </a:rPr>
              <a:t>	</a:t>
            </a:r>
            <a:br>
              <a:rPr lang="es-ES" sz="3200" spc="-135" dirty="0">
                <a:solidFill>
                  <a:srgbClr val="1736B1"/>
                </a:solidFill>
              </a:rPr>
            </a:br>
            <a:br>
              <a:rPr lang="es-ES" sz="3200" spc="-135" dirty="0">
                <a:solidFill>
                  <a:srgbClr val="1736B1"/>
                </a:solidFill>
              </a:rPr>
            </a:br>
            <a:endParaRPr lang="es-ES_tradnl"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7129780" y="2129920"/>
            <a:ext cx="10617835" cy="18398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600"/>
              </a:lnSpc>
              <a:spcBef>
                <a:spcPts val="95"/>
              </a:spcBef>
            </a:pPr>
            <a:r>
              <a:rPr lang="es-ES_tradnl" sz="2800" spc="55" dirty="0">
                <a:solidFill>
                  <a:srgbClr val="1736B1"/>
                </a:solidFill>
                <a:latin typeface="Trebuchet MS"/>
              </a:rPr>
              <a:t>Puede haber incorrecciones por importes </a:t>
            </a:r>
            <a:r>
              <a:rPr lang="es-ES_tradnl" sz="2800" spc="60" dirty="0">
                <a:solidFill>
                  <a:srgbClr val="1736B1"/>
                </a:solidFill>
                <a:latin typeface="Trebuchet MS"/>
                <a:cs typeface="Trebuchet MS"/>
              </a:rPr>
              <a:t>inferiores</a:t>
            </a:r>
            <a:r>
              <a:rPr lang="es-ES_tradnl" sz="2800" spc="65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90" dirty="0">
                <a:solidFill>
                  <a:srgbClr val="1736B1"/>
                </a:solidFill>
                <a:latin typeface="Trebuchet MS"/>
                <a:cs typeface="Trebuchet MS"/>
              </a:rPr>
              <a:t>a</a:t>
            </a:r>
            <a:r>
              <a:rPr lang="es-ES_tradnl" sz="2800" spc="95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45" dirty="0">
                <a:solidFill>
                  <a:srgbClr val="1736B1"/>
                </a:solidFill>
                <a:latin typeface="Trebuchet MS"/>
                <a:cs typeface="Trebuchet MS"/>
              </a:rPr>
              <a:t>la</a:t>
            </a:r>
            <a:r>
              <a:rPr lang="es-ES_tradnl" sz="2800" spc="5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55" dirty="0">
                <a:solidFill>
                  <a:srgbClr val="1736B1"/>
                </a:solidFill>
                <a:latin typeface="Trebuchet MS"/>
                <a:cs typeface="Trebuchet MS"/>
              </a:rPr>
              <a:t>importancia</a:t>
            </a:r>
            <a:r>
              <a:rPr lang="es-ES_tradnl" sz="2800" spc="6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25" dirty="0">
                <a:solidFill>
                  <a:srgbClr val="1736B1"/>
                </a:solidFill>
                <a:latin typeface="Trebuchet MS"/>
                <a:cs typeface="Trebuchet MS"/>
              </a:rPr>
              <a:t>relativa</a:t>
            </a:r>
            <a:r>
              <a:rPr lang="es-ES_tradnl" sz="2800" spc="3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5" dirty="0">
                <a:solidFill>
                  <a:srgbClr val="1736B1"/>
                </a:solidFill>
                <a:latin typeface="Trebuchet MS"/>
                <a:cs typeface="Trebuchet MS"/>
              </a:rPr>
              <a:t>(en </a:t>
            </a:r>
            <a:r>
              <a:rPr lang="es-ES_tradnl" sz="2800" spc="1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40" dirty="0">
                <a:solidFill>
                  <a:srgbClr val="1736B1"/>
                </a:solidFill>
                <a:latin typeface="Trebuchet MS"/>
                <a:cs typeface="Trebuchet MS"/>
              </a:rPr>
              <a:t>transacciones, </a:t>
            </a:r>
            <a:r>
              <a:rPr lang="es-ES_tradnl" sz="2800" spc="160" dirty="0">
                <a:solidFill>
                  <a:srgbClr val="1736B1"/>
                </a:solidFill>
                <a:latin typeface="Trebuchet MS"/>
                <a:cs typeface="Trebuchet MS"/>
              </a:rPr>
              <a:t>saldos </a:t>
            </a:r>
            <a:r>
              <a:rPr lang="es-ES_tradnl" sz="2800" spc="80" dirty="0">
                <a:solidFill>
                  <a:srgbClr val="1736B1"/>
                </a:solidFill>
                <a:latin typeface="Trebuchet MS"/>
                <a:cs typeface="Trebuchet MS"/>
              </a:rPr>
              <a:t>contables </a:t>
            </a:r>
            <a:r>
              <a:rPr lang="es-ES_tradnl" sz="2800" spc="185" dirty="0">
                <a:solidFill>
                  <a:srgbClr val="1736B1"/>
                </a:solidFill>
                <a:latin typeface="Trebuchet MS"/>
                <a:cs typeface="Trebuchet MS"/>
              </a:rPr>
              <a:t>o </a:t>
            </a:r>
            <a:r>
              <a:rPr lang="es-ES_tradnl" sz="2800" spc="65" dirty="0">
                <a:solidFill>
                  <a:srgbClr val="1736B1"/>
                </a:solidFill>
                <a:latin typeface="Trebuchet MS"/>
                <a:cs typeface="Trebuchet MS"/>
              </a:rPr>
              <a:t>información </a:t>
            </a:r>
            <a:r>
              <a:rPr lang="es-ES_tradnl" sz="2800" spc="90" dirty="0">
                <a:solidFill>
                  <a:srgbClr val="1736B1"/>
                </a:solidFill>
                <a:latin typeface="Trebuchet MS"/>
                <a:cs typeface="Trebuchet MS"/>
              </a:rPr>
              <a:t>a </a:t>
            </a:r>
            <a:r>
              <a:rPr lang="es-ES_tradnl" sz="2800" spc="95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-40" dirty="0">
                <a:solidFill>
                  <a:srgbClr val="1736B1"/>
                </a:solidFill>
                <a:latin typeface="Trebuchet MS"/>
                <a:cs typeface="Trebuchet MS"/>
              </a:rPr>
              <a:t>revelar), </a:t>
            </a:r>
            <a:r>
              <a:rPr lang="es-ES_tradnl" sz="2800" spc="95" dirty="0">
                <a:solidFill>
                  <a:srgbClr val="1736B1"/>
                </a:solidFill>
                <a:latin typeface="Trebuchet MS"/>
                <a:cs typeface="Trebuchet MS"/>
              </a:rPr>
              <a:t>pero </a:t>
            </a:r>
            <a:r>
              <a:rPr lang="es-ES_tradnl" sz="2800" spc="105" dirty="0">
                <a:solidFill>
                  <a:srgbClr val="1736B1"/>
                </a:solidFill>
                <a:latin typeface="Trebuchet MS"/>
                <a:cs typeface="Trebuchet MS"/>
              </a:rPr>
              <a:t>que pueden </a:t>
            </a:r>
            <a:r>
              <a:rPr lang="es-ES_tradnl" sz="2800" spc="25" dirty="0">
                <a:solidFill>
                  <a:srgbClr val="1736B1"/>
                </a:solidFill>
                <a:latin typeface="Trebuchet MS"/>
                <a:cs typeface="Trebuchet MS"/>
              </a:rPr>
              <a:t>influir </a:t>
            </a:r>
            <a:r>
              <a:rPr lang="es-ES_tradnl" sz="2800" spc="-107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80" dirty="0">
                <a:solidFill>
                  <a:srgbClr val="1736B1"/>
                </a:solidFill>
                <a:latin typeface="Trebuchet MS"/>
                <a:cs typeface="Trebuchet MS"/>
              </a:rPr>
              <a:t>en </a:t>
            </a:r>
            <a:r>
              <a:rPr lang="es-ES_tradnl" sz="2800" spc="120" dirty="0">
                <a:solidFill>
                  <a:srgbClr val="1736B1"/>
                </a:solidFill>
                <a:latin typeface="Trebuchet MS"/>
                <a:cs typeface="Trebuchet MS"/>
              </a:rPr>
              <a:t>las </a:t>
            </a:r>
            <a:r>
              <a:rPr lang="es-ES_tradnl" sz="2800" spc="100" dirty="0">
                <a:solidFill>
                  <a:srgbClr val="1736B1"/>
                </a:solidFill>
                <a:latin typeface="Trebuchet MS"/>
                <a:cs typeface="Trebuchet MS"/>
              </a:rPr>
              <a:t>decisiones </a:t>
            </a:r>
            <a:r>
              <a:rPr lang="es-ES_tradnl" sz="2800" spc="105" dirty="0">
                <a:solidFill>
                  <a:srgbClr val="1736B1"/>
                </a:solidFill>
                <a:latin typeface="Trebuchet MS"/>
                <a:cs typeface="Trebuchet MS"/>
              </a:rPr>
              <a:t>de </a:t>
            </a:r>
            <a:r>
              <a:rPr lang="es-ES_tradnl" sz="2800" spc="150" dirty="0">
                <a:solidFill>
                  <a:srgbClr val="1736B1"/>
                </a:solidFill>
                <a:latin typeface="Trebuchet MS"/>
                <a:cs typeface="Trebuchet MS"/>
              </a:rPr>
              <a:t>los </a:t>
            </a:r>
            <a:r>
              <a:rPr lang="es-ES_tradnl" sz="2800" spc="130" dirty="0">
                <a:solidFill>
                  <a:srgbClr val="1736B1"/>
                </a:solidFill>
                <a:latin typeface="Trebuchet MS"/>
                <a:cs typeface="Trebuchet MS"/>
              </a:rPr>
              <a:t>usuarios</a:t>
            </a:r>
            <a:r>
              <a:rPr lang="es-ES_tradnl" sz="2800" spc="-5" dirty="0">
                <a:solidFill>
                  <a:srgbClr val="1736B1"/>
                </a:solidFill>
                <a:latin typeface="Trebuchet MS"/>
                <a:cs typeface="Trebuchet MS"/>
              </a:rPr>
              <a:t>.</a:t>
            </a:r>
            <a:r>
              <a:rPr lang="es-ES_tradnl"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70" dirty="0">
                <a:solidFill>
                  <a:srgbClr val="1736B1"/>
                </a:solidFill>
                <a:latin typeface="Trebuchet MS"/>
                <a:cs typeface="Trebuchet MS"/>
              </a:rPr>
              <a:t>Esto</a:t>
            </a:r>
            <a:r>
              <a:rPr lang="es-ES_tradnl" sz="2800" spc="-175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45" dirty="0">
                <a:solidFill>
                  <a:srgbClr val="1736B1"/>
                </a:solidFill>
                <a:latin typeface="Trebuchet MS"/>
                <a:cs typeface="Trebuchet MS"/>
              </a:rPr>
              <a:t>lo</a:t>
            </a:r>
            <a:r>
              <a:rPr lang="es-ES_tradnl"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65" dirty="0">
                <a:solidFill>
                  <a:srgbClr val="1736B1"/>
                </a:solidFill>
                <a:latin typeface="Trebuchet MS"/>
                <a:cs typeface="Trebuchet MS"/>
              </a:rPr>
              <a:t>indican</a:t>
            </a:r>
            <a:r>
              <a:rPr lang="es-ES_tradnl"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45" dirty="0">
                <a:solidFill>
                  <a:srgbClr val="1736B1"/>
                </a:solidFill>
                <a:latin typeface="Trebuchet MS"/>
                <a:cs typeface="Trebuchet MS"/>
              </a:rPr>
              <a:t>factores</a:t>
            </a:r>
            <a:r>
              <a:rPr lang="es-ES_tradnl" sz="2800" spc="-175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-10" dirty="0">
                <a:solidFill>
                  <a:srgbClr val="1736B1"/>
                </a:solidFill>
                <a:latin typeface="Trebuchet MS"/>
                <a:cs typeface="Trebuchet MS"/>
              </a:rPr>
              <a:t>como:</a:t>
            </a:r>
            <a:endParaRPr lang="es-ES_tradnl" sz="2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4225" y="4941850"/>
            <a:ext cx="10620375" cy="19759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  <a:buFontTx/>
              <a:buChar char="•"/>
              <a:tabLst>
                <a:tab pos="624205" algn="l"/>
                <a:tab pos="624840" algn="l"/>
                <a:tab pos="1468755" algn="l"/>
                <a:tab pos="2533015" algn="l"/>
                <a:tab pos="3089910" algn="l"/>
                <a:tab pos="4033520" algn="l"/>
                <a:tab pos="5071745" algn="l"/>
                <a:tab pos="5359400" algn="l"/>
                <a:tab pos="7289800" algn="l"/>
                <a:tab pos="7964805" algn="l"/>
                <a:tab pos="9549130" algn="l"/>
                <a:tab pos="9999345" algn="l"/>
                <a:tab pos="10214610" algn="l"/>
              </a:tabLst>
            </a:pPr>
            <a:r>
              <a:rPr lang="es-ES_tradnl" sz="2800" spc="295" dirty="0">
                <a:solidFill>
                  <a:srgbClr val="1736B1"/>
                </a:solidFill>
                <a:latin typeface="Trebuchet MS"/>
                <a:cs typeface="Trebuchet MS"/>
              </a:rPr>
              <a:t>S</a:t>
            </a:r>
            <a:r>
              <a:rPr lang="es-ES_tradnl" sz="2800" spc="-5" dirty="0">
                <a:solidFill>
                  <a:srgbClr val="1736B1"/>
                </a:solidFill>
                <a:latin typeface="Trebuchet MS"/>
                <a:cs typeface="Trebuchet MS"/>
              </a:rPr>
              <a:t>i</a:t>
            </a:r>
            <a:r>
              <a:rPr lang="es-ES_tradnl" sz="2800" dirty="0">
                <a:solidFill>
                  <a:srgbClr val="1736B1"/>
                </a:solidFill>
                <a:latin typeface="Trebuchet MS"/>
                <a:cs typeface="Trebuchet MS"/>
              </a:rPr>
              <a:t>	l</a:t>
            </a:r>
            <a:r>
              <a:rPr lang="es-ES_tradnl" sz="2800" spc="85" dirty="0">
                <a:solidFill>
                  <a:srgbClr val="1736B1"/>
                </a:solidFill>
                <a:latin typeface="Trebuchet MS"/>
                <a:cs typeface="Trebuchet MS"/>
              </a:rPr>
              <a:t>a</a:t>
            </a:r>
            <a:r>
              <a:rPr lang="es-ES_tradnl" sz="2800" spc="270" dirty="0">
                <a:solidFill>
                  <a:srgbClr val="1736B1"/>
                </a:solidFill>
                <a:latin typeface="Trebuchet MS"/>
                <a:cs typeface="Trebuchet MS"/>
              </a:rPr>
              <a:t>s </a:t>
            </a:r>
            <a:r>
              <a:rPr lang="es-ES_tradnl" sz="2800" spc="135" dirty="0">
                <a:solidFill>
                  <a:srgbClr val="1736B1"/>
                </a:solidFill>
                <a:latin typeface="Trebuchet MS"/>
                <a:cs typeface="Trebuchet MS"/>
              </a:rPr>
              <a:t>n</a:t>
            </a:r>
            <a:r>
              <a:rPr lang="es-ES_tradnl" sz="2800" spc="180" dirty="0">
                <a:solidFill>
                  <a:srgbClr val="1736B1"/>
                </a:solidFill>
                <a:latin typeface="Trebuchet MS"/>
                <a:cs typeface="Trebuchet MS"/>
              </a:rPr>
              <a:t>o</a:t>
            </a:r>
            <a:r>
              <a:rPr lang="es-ES_tradnl" sz="2800" spc="25" dirty="0">
                <a:solidFill>
                  <a:srgbClr val="1736B1"/>
                </a:solidFill>
                <a:latin typeface="Trebuchet MS"/>
                <a:cs typeface="Trebuchet MS"/>
              </a:rPr>
              <a:t>r</a:t>
            </a:r>
            <a:r>
              <a:rPr lang="es-ES_tradnl" sz="2800" spc="90" dirty="0">
                <a:solidFill>
                  <a:srgbClr val="1736B1"/>
                </a:solidFill>
                <a:latin typeface="Trebuchet MS"/>
                <a:cs typeface="Trebuchet MS"/>
              </a:rPr>
              <a:t>m</a:t>
            </a:r>
            <a:r>
              <a:rPr lang="es-ES_tradnl" sz="2800" spc="85" dirty="0">
                <a:solidFill>
                  <a:srgbClr val="1736B1"/>
                </a:solidFill>
                <a:latin typeface="Trebuchet MS"/>
                <a:cs typeface="Trebuchet MS"/>
              </a:rPr>
              <a:t>a</a:t>
            </a:r>
            <a:r>
              <a:rPr lang="es-ES_tradnl" sz="2800" spc="-75" dirty="0">
                <a:solidFill>
                  <a:srgbClr val="1736B1"/>
                </a:solidFill>
                <a:latin typeface="Trebuchet MS"/>
                <a:cs typeface="Trebuchet MS"/>
              </a:rPr>
              <a:t>t</a:t>
            </a:r>
            <a:r>
              <a:rPr lang="es-ES_tradnl" sz="2800" spc="-10" dirty="0">
                <a:solidFill>
                  <a:srgbClr val="1736B1"/>
                </a:solidFill>
                <a:latin typeface="Trebuchet MS"/>
                <a:cs typeface="Trebuchet MS"/>
              </a:rPr>
              <a:t>i</a:t>
            </a:r>
            <a:r>
              <a:rPr lang="es-ES_tradnl" sz="2800" spc="60" dirty="0">
                <a:solidFill>
                  <a:srgbClr val="1736B1"/>
                </a:solidFill>
                <a:latin typeface="Trebuchet MS"/>
                <a:cs typeface="Trebuchet MS"/>
              </a:rPr>
              <a:t>v</a:t>
            </a:r>
            <a:r>
              <a:rPr lang="es-ES_tradnl" sz="2800" spc="85" dirty="0">
                <a:solidFill>
                  <a:srgbClr val="1736B1"/>
                </a:solidFill>
                <a:latin typeface="Trebuchet MS"/>
                <a:cs typeface="Trebuchet MS"/>
              </a:rPr>
              <a:t>a</a:t>
            </a:r>
            <a:r>
              <a:rPr lang="es-ES_tradnl" sz="2800" spc="270" dirty="0">
                <a:solidFill>
                  <a:srgbClr val="1736B1"/>
                </a:solidFill>
                <a:latin typeface="Trebuchet MS"/>
                <a:cs typeface="Trebuchet MS"/>
              </a:rPr>
              <a:t>s </a:t>
            </a:r>
            <a:r>
              <a:rPr lang="es-ES_tradnl" sz="2800" spc="85" dirty="0">
                <a:solidFill>
                  <a:srgbClr val="1736B1"/>
                </a:solidFill>
                <a:latin typeface="Trebuchet MS"/>
                <a:cs typeface="Trebuchet MS"/>
              </a:rPr>
              <a:t>a</a:t>
            </a:r>
            <a:r>
              <a:rPr lang="es-ES_tradnl" sz="2800" spc="150" dirty="0">
                <a:solidFill>
                  <a:srgbClr val="1736B1"/>
                </a:solidFill>
                <a:latin typeface="Trebuchet MS"/>
                <a:cs typeface="Trebuchet MS"/>
              </a:rPr>
              <a:t>p</a:t>
            </a:r>
            <a:r>
              <a:rPr lang="es-ES_tradnl" sz="2800" dirty="0">
                <a:solidFill>
                  <a:srgbClr val="1736B1"/>
                </a:solidFill>
                <a:latin typeface="Trebuchet MS"/>
                <a:cs typeface="Trebuchet MS"/>
              </a:rPr>
              <a:t>l</a:t>
            </a:r>
            <a:r>
              <a:rPr lang="es-ES_tradnl" sz="2800" spc="-10" dirty="0">
                <a:solidFill>
                  <a:srgbClr val="1736B1"/>
                </a:solidFill>
                <a:latin typeface="Trebuchet MS"/>
                <a:cs typeface="Trebuchet MS"/>
              </a:rPr>
              <a:t>i</a:t>
            </a:r>
            <a:r>
              <a:rPr lang="es-ES_tradnl" sz="2800" spc="-55" dirty="0">
                <a:solidFill>
                  <a:srgbClr val="1736B1"/>
                </a:solidFill>
                <a:latin typeface="Trebuchet MS"/>
                <a:cs typeface="Trebuchet MS"/>
              </a:rPr>
              <a:t>c</a:t>
            </a:r>
            <a:r>
              <a:rPr lang="es-ES_tradnl" sz="2800" spc="85" dirty="0">
                <a:solidFill>
                  <a:srgbClr val="1736B1"/>
                </a:solidFill>
                <a:latin typeface="Trebuchet MS"/>
                <a:cs typeface="Trebuchet MS"/>
              </a:rPr>
              <a:t>a</a:t>
            </a:r>
            <a:r>
              <a:rPr lang="es-ES_tradnl" sz="2800" spc="150" dirty="0">
                <a:solidFill>
                  <a:srgbClr val="1736B1"/>
                </a:solidFill>
                <a:latin typeface="Trebuchet MS"/>
                <a:cs typeface="Trebuchet MS"/>
              </a:rPr>
              <a:t>b</a:t>
            </a:r>
            <a:r>
              <a:rPr lang="es-ES_tradnl" sz="2800" dirty="0">
                <a:solidFill>
                  <a:srgbClr val="1736B1"/>
                </a:solidFill>
                <a:latin typeface="Trebuchet MS"/>
                <a:cs typeface="Trebuchet MS"/>
              </a:rPr>
              <a:t>l</a:t>
            </a:r>
            <a:r>
              <a:rPr lang="es-ES_tradnl" sz="2800" spc="25" dirty="0">
                <a:solidFill>
                  <a:srgbClr val="1736B1"/>
                </a:solidFill>
                <a:latin typeface="Trebuchet MS"/>
                <a:cs typeface="Trebuchet MS"/>
              </a:rPr>
              <a:t>e</a:t>
            </a:r>
            <a:r>
              <a:rPr lang="es-ES_tradnl" sz="2800" spc="270" dirty="0">
                <a:solidFill>
                  <a:srgbClr val="1736B1"/>
                </a:solidFill>
                <a:latin typeface="Trebuchet MS"/>
                <a:cs typeface="Trebuchet MS"/>
              </a:rPr>
              <a:t>s</a:t>
            </a:r>
            <a:r>
              <a:rPr lang="es-ES_tradnl" sz="2800" dirty="0">
                <a:solidFill>
                  <a:srgbClr val="1736B1"/>
                </a:solidFill>
                <a:latin typeface="Trebuchet MS"/>
                <a:cs typeface="Trebuchet MS"/>
              </a:rPr>
              <a:t>	</a:t>
            </a:r>
            <a:r>
              <a:rPr lang="es-ES_tradnl" sz="2800" spc="85" dirty="0">
                <a:solidFill>
                  <a:srgbClr val="1736B1"/>
                </a:solidFill>
                <a:latin typeface="Trebuchet MS"/>
                <a:cs typeface="Trebuchet MS"/>
              </a:rPr>
              <a:t>a</a:t>
            </a:r>
            <a:r>
              <a:rPr lang="es-ES_tradnl" sz="2800" spc="-80" dirty="0">
                <a:solidFill>
                  <a:srgbClr val="1736B1"/>
                </a:solidFill>
                <a:latin typeface="Trebuchet MS"/>
                <a:cs typeface="Trebuchet MS"/>
              </a:rPr>
              <a:t>f</a:t>
            </a:r>
            <a:r>
              <a:rPr lang="es-ES_tradnl" sz="2800" spc="25" dirty="0">
                <a:solidFill>
                  <a:srgbClr val="1736B1"/>
                </a:solidFill>
                <a:latin typeface="Trebuchet MS"/>
                <a:cs typeface="Trebuchet MS"/>
              </a:rPr>
              <a:t>e</a:t>
            </a:r>
            <a:r>
              <a:rPr lang="es-ES_tradnl" sz="2800" spc="-55" dirty="0">
                <a:solidFill>
                  <a:srgbClr val="1736B1"/>
                </a:solidFill>
                <a:latin typeface="Trebuchet MS"/>
                <a:cs typeface="Trebuchet MS"/>
              </a:rPr>
              <a:t>c</a:t>
            </a:r>
            <a:r>
              <a:rPr lang="es-ES_tradnl" sz="2800" spc="-75" dirty="0">
                <a:solidFill>
                  <a:srgbClr val="1736B1"/>
                </a:solidFill>
                <a:latin typeface="Trebuchet MS"/>
                <a:cs typeface="Trebuchet MS"/>
              </a:rPr>
              <a:t>t</a:t>
            </a:r>
            <a:r>
              <a:rPr lang="es-ES_tradnl" sz="2800" spc="85" dirty="0">
                <a:solidFill>
                  <a:srgbClr val="1736B1"/>
                </a:solidFill>
                <a:latin typeface="Trebuchet MS"/>
                <a:cs typeface="Trebuchet MS"/>
              </a:rPr>
              <a:t>a</a:t>
            </a:r>
            <a:r>
              <a:rPr lang="es-ES_tradnl" sz="2800" spc="140" dirty="0">
                <a:solidFill>
                  <a:srgbClr val="1736B1"/>
                </a:solidFill>
                <a:latin typeface="Trebuchet MS"/>
                <a:cs typeface="Trebuchet MS"/>
              </a:rPr>
              <a:t>n </a:t>
            </a:r>
            <a:r>
              <a:rPr lang="es-ES_tradnl" sz="2800" dirty="0">
                <a:solidFill>
                  <a:srgbClr val="1736B1"/>
                </a:solidFill>
                <a:latin typeface="Trebuchet MS"/>
                <a:cs typeface="Trebuchet MS"/>
              </a:rPr>
              <a:t>l</a:t>
            </a:r>
            <a:r>
              <a:rPr lang="es-ES_tradnl" sz="2800" spc="85" dirty="0">
                <a:solidFill>
                  <a:srgbClr val="1736B1"/>
                </a:solidFill>
                <a:latin typeface="Trebuchet MS"/>
                <a:cs typeface="Trebuchet MS"/>
              </a:rPr>
              <a:t>a</a:t>
            </a:r>
            <a:r>
              <a:rPr lang="es-ES_tradnl" sz="2800" spc="225" dirty="0">
                <a:solidFill>
                  <a:srgbClr val="1736B1"/>
                </a:solidFill>
                <a:latin typeface="Trebuchet MS"/>
                <a:cs typeface="Trebuchet MS"/>
              </a:rPr>
              <a:t>s </a:t>
            </a:r>
            <a:r>
              <a:rPr lang="es-ES_tradnl" sz="2800" spc="25" dirty="0">
                <a:solidFill>
                  <a:srgbClr val="1736B1"/>
                </a:solidFill>
                <a:latin typeface="Trebuchet MS"/>
                <a:cs typeface="Trebuchet MS"/>
              </a:rPr>
              <a:t>e</a:t>
            </a:r>
            <a:r>
              <a:rPr lang="es-ES_tradnl" sz="2800" spc="5" dirty="0">
                <a:solidFill>
                  <a:srgbClr val="1736B1"/>
                </a:solidFill>
                <a:latin typeface="Trebuchet MS"/>
                <a:cs typeface="Trebuchet MS"/>
              </a:rPr>
              <a:t>x</a:t>
            </a:r>
            <a:r>
              <a:rPr lang="es-ES_tradnl" sz="2800" spc="150" dirty="0">
                <a:solidFill>
                  <a:srgbClr val="1736B1"/>
                </a:solidFill>
                <a:latin typeface="Trebuchet MS"/>
                <a:cs typeface="Trebuchet MS"/>
              </a:rPr>
              <a:t>p</a:t>
            </a:r>
            <a:r>
              <a:rPr lang="es-ES_tradnl" sz="2800" spc="25" dirty="0">
                <a:solidFill>
                  <a:srgbClr val="1736B1"/>
                </a:solidFill>
                <a:latin typeface="Trebuchet MS"/>
                <a:cs typeface="Trebuchet MS"/>
              </a:rPr>
              <a:t>e</a:t>
            </a:r>
            <a:r>
              <a:rPr lang="es-ES_tradnl" sz="2800" spc="-55" dirty="0">
                <a:solidFill>
                  <a:srgbClr val="1736B1"/>
                </a:solidFill>
                <a:latin typeface="Trebuchet MS"/>
                <a:cs typeface="Trebuchet MS"/>
              </a:rPr>
              <a:t>c</a:t>
            </a:r>
            <a:r>
              <a:rPr lang="es-ES_tradnl" sz="2800" spc="-75" dirty="0">
                <a:solidFill>
                  <a:srgbClr val="1736B1"/>
                </a:solidFill>
                <a:latin typeface="Trebuchet MS"/>
                <a:cs typeface="Trebuchet MS"/>
              </a:rPr>
              <a:t>t</a:t>
            </a:r>
            <a:r>
              <a:rPr lang="es-ES_tradnl" sz="2800" spc="85" dirty="0">
                <a:solidFill>
                  <a:srgbClr val="1736B1"/>
                </a:solidFill>
                <a:latin typeface="Trebuchet MS"/>
                <a:cs typeface="Trebuchet MS"/>
              </a:rPr>
              <a:t>a</a:t>
            </a:r>
            <a:r>
              <a:rPr lang="es-ES_tradnl" sz="2800" spc="-75" dirty="0">
                <a:solidFill>
                  <a:srgbClr val="1736B1"/>
                </a:solidFill>
                <a:latin typeface="Trebuchet MS"/>
                <a:cs typeface="Trebuchet MS"/>
              </a:rPr>
              <a:t>t</a:t>
            </a:r>
            <a:r>
              <a:rPr lang="es-ES_tradnl" sz="2800" spc="-10" dirty="0">
                <a:solidFill>
                  <a:srgbClr val="1736B1"/>
                </a:solidFill>
                <a:latin typeface="Trebuchet MS"/>
                <a:cs typeface="Trebuchet MS"/>
              </a:rPr>
              <a:t>i</a:t>
            </a:r>
            <a:r>
              <a:rPr lang="es-ES_tradnl" sz="2800" spc="60" dirty="0">
                <a:solidFill>
                  <a:srgbClr val="1736B1"/>
                </a:solidFill>
                <a:latin typeface="Trebuchet MS"/>
                <a:cs typeface="Trebuchet MS"/>
              </a:rPr>
              <a:t>v</a:t>
            </a:r>
            <a:r>
              <a:rPr lang="es-ES_tradnl" sz="2800" spc="85" dirty="0">
                <a:solidFill>
                  <a:srgbClr val="1736B1"/>
                </a:solidFill>
                <a:latin typeface="Trebuchet MS"/>
                <a:cs typeface="Trebuchet MS"/>
              </a:rPr>
              <a:t>a</a:t>
            </a:r>
            <a:r>
              <a:rPr lang="es-ES_tradnl" sz="2800" spc="270" dirty="0">
                <a:solidFill>
                  <a:srgbClr val="1736B1"/>
                </a:solidFill>
                <a:latin typeface="Trebuchet MS"/>
                <a:cs typeface="Trebuchet MS"/>
              </a:rPr>
              <a:t>s </a:t>
            </a:r>
            <a:r>
              <a:rPr lang="es-ES_tradnl" sz="2800" spc="165" dirty="0">
                <a:solidFill>
                  <a:srgbClr val="1736B1"/>
                </a:solidFill>
                <a:latin typeface="Trebuchet MS"/>
                <a:cs typeface="Trebuchet MS"/>
              </a:rPr>
              <a:t>d</a:t>
            </a:r>
            <a:r>
              <a:rPr lang="es-ES_tradnl" sz="2800" spc="30" dirty="0">
                <a:solidFill>
                  <a:srgbClr val="1736B1"/>
                </a:solidFill>
                <a:latin typeface="Trebuchet MS"/>
                <a:cs typeface="Trebuchet MS"/>
              </a:rPr>
              <a:t>e </a:t>
            </a:r>
            <a:r>
              <a:rPr lang="es-ES_tradnl" sz="2800" dirty="0">
                <a:solidFill>
                  <a:srgbClr val="1736B1"/>
                </a:solidFill>
                <a:latin typeface="Trebuchet MS"/>
                <a:cs typeface="Trebuchet MS"/>
              </a:rPr>
              <a:t>l</a:t>
            </a:r>
            <a:r>
              <a:rPr lang="es-ES_tradnl" sz="2800" spc="180" dirty="0">
                <a:solidFill>
                  <a:srgbClr val="1736B1"/>
                </a:solidFill>
                <a:latin typeface="Trebuchet MS"/>
                <a:cs typeface="Trebuchet MS"/>
              </a:rPr>
              <a:t>o</a:t>
            </a:r>
            <a:r>
              <a:rPr lang="es-ES_tradnl" sz="2800" spc="270" dirty="0">
                <a:solidFill>
                  <a:srgbClr val="1736B1"/>
                </a:solidFill>
                <a:latin typeface="Trebuchet MS"/>
                <a:cs typeface="Trebuchet MS"/>
              </a:rPr>
              <a:t>s </a:t>
            </a:r>
            <a:r>
              <a:rPr lang="es-ES_tradnl" sz="2800" spc="120" dirty="0">
                <a:solidFill>
                  <a:srgbClr val="1736B1"/>
                </a:solidFill>
                <a:latin typeface="Trebuchet MS"/>
                <a:cs typeface="Trebuchet MS"/>
              </a:rPr>
              <a:t>u</a:t>
            </a:r>
            <a:r>
              <a:rPr lang="es-ES_tradnl" sz="2800" spc="265" dirty="0">
                <a:solidFill>
                  <a:srgbClr val="1736B1"/>
                </a:solidFill>
                <a:latin typeface="Trebuchet MS"/>
                <a:cs typeface="Trebuchet MS"/>
              </a:rPr>
              <a:t>s</a:t>
            </a:r>
            <a:r>
              <a:rPr lang="es-ES_tradnl" sz="2800" spc="120" dirty="0">
                <a:solidFill>
                  <a:srgbClr val="1736B1"/>
                </a:solidFill>
                <a:latin typeface="Trebuchet MS"/>
                <a:cs typeface="Trebuchet MS"/>
              </a:rPr>
              <a:t>u</a:t>
            </a:r>
            <a:r>
              <a:rPr lang="es-ES_tradnl" sz="2800" spc="85" dirty="0">
                <a:solidFill>
                  <a:srgbClr val="1736B1"/>
                </a:solidFill>
                <a:latin typeface="Trebuchet MS"/>
                <a:cs typeface="Trebuchet MS"/>
              </a:rPr>
              <a:t>a</a:t>
            </a:r>
            <a:r>
              <a:rPr lang="es-ES_tradnl" sz="2800" spc="25" dirty="0">
                <a:solidFill>
                  <a:srgbClr val="1736B1"/>
                </a:solidFill>
                <a:latin typeface="Trebuchet MS"/>
                <a:cs typeface="Trebuchet MS"/>
              </a:rPr>
              <a:t>r</a:t>
            </a:r>
            <a:r>
              <a:rPr lang="es-ES_tradnl" sz="2800" spc="-10" dirty="0">
                <a:solidFill>
                  <a:srgbClr val="1736B1"/>
                </a:solidFill>
                <a:latin typeface="Trebuchet MS"/>
                <a:cs typeface="Trebuchet MS"/>
              </a:rPr>
              <a:t>i</a:t>
            </a:r>
            <a:r>
              <a:rPr lang="es-ES_tradnl" sz="2800" spc="180" dirty="0">
                <a:solidFill>
                  <a:srgbClr val="1736B1"/>
                </a:solidFill>
                <a:latin typeface="Trebuchet MS"/>
                <a:cs typeface="Trebuchet MS"/>
              </a:rPr>
              <a:t>o</a:t>
            </a:r>
            <a:r>
              <a:rPr lang="es-ES_tradnl" sz="2800" spc="270" dirty="0">
                <a:solidFill>
                  <a:srgbClr val="1736B1"/>
                </a:solidFill>
                <a:latin typeface="Trebuchet MS"/>
                <a:cs typeface="Trebuchet MS"/>
              </a:rPr>
              <a:t>s</a:t>
            </a:r>
            <a:r>
              <a:rPr lang="es-ES_tradnl" sz="2800" dirty="0">
                <a:solidFill>
                  <a:srgbClr val="1736B1"/>
                </a:solidFill>
                <a:latin typeface="Trebuchet MS"/>
                <a:cs typeface="Trebuchet MS"/>
              </a:rPr>
              <a:t>	</a:t>
            </a:r>
            <a:r>
              <a:rPr lang="es-ES_tradnl" sz="2800" spc="25" dirty="0">
                <a:solidFill>
                  <a:srgbClr val="1736B1"/>
                </a:solidFill>
                <a:latin typeface="Trebuchet MS"/>
                <a:cs typeface="Trebuchet MS"/>
              </a:rPr>
              <a:t>re</a:t>
            </a:r>
            <a:r>
              <a:rPr lang="es-ES_tradnl" sz="2800" spc="265" dirty="0">
                <a:solidFill>
                  <a:srgbClr val="1736B1"/>
                </a:solidFill>
                <a:latin typeface="Trebuchet MS"/>
                <a:cs typeface="Trebuchet MS"/>
              </a:rPr>
              <a:t>s</a:t>
            </a:r>
            <a:r>
              <a:rPr lang="es-ES_tradnl" sz="2800" spc="150" dirty="0">
                <a:solidFill>
                  <a:srgbClr val="1736B1"/>
                </a:solidFill>
                <a:latin typeface="Trebuchet MS"/>
                <a:cs typeface="Trebuchet MS"/>
              </a:rPr>
              <a:t>p</a:t>
            </a:r>
            <a:r>
              <a:rPr lang="es-ES_tradnl" sz="2800" spc="25" dirty="0">
                <a:solidFill>
                  <a:srgbClr val="1736B1"/>
                </a:solidFill>
                <a:latin typeface="Trebuchet MS"/>
                <a:cs typeface="Trebuchet MS"/>
              </a:rPr>
              <a:t>e</a:t>
            </a:r>
            <a:r>
              <a:rPr lang="es-ES_tradnl" sz="2800" spc="-55" dirty="0">
                <a:solidFill>
                  <a:srgbClr val="1736B1"/>
                </a:solidFill>
                <a:latin typeface="Trebuchet MS"/>
                <a:cs typeface="Trebuchet MS"/>
              </a:rPr>
              <a:t>c</a:t>
            </a:r>
            <a:r>
              <a:rPr lang="es-ES_tradnl" sz="2800" spc="-75" dirty="0">
                <a:solidFill>
                  <a:srgbClr val="1736B1"/>
                </a:solidFill>
                <a:latin typeface="Trebuchet MS"/>
                <a:cs typeface="Trebuchet MS"/>
              </a:rPr>
              <a:t>t</a:t>
            </a:r>
            <a:r>
              <a:rPr lang="es-ES_tradnl" sz="2800" spc="185" dirty="0">
                <a:solidFill>
                  <a:srgbClr val="1736B1"/>
                </a:solidFill>
                <a:latin typeface="Trebuchet MS"/>
                <a:cs typeface="Trebuchet MS"/>
              </a:rPr>
              <a:t>o</a:t>
            </a:r>
            <a:r>
              <a:rPr lang="es-ES_tradnl" sz="2800" dirty="0">
                <a:solidFill>
                  <a:srgbClr val="1736B1"/>
                </a:solidFill>
                <a:latin typeface="Trebuchet MS"/>
                <a:cs typeface="Trebuchet MS"/>
              </a:rPr>
              <a:t>	</a:t>
            </a:r>
            <a:r>
              <a:rPr lang="es-ES_tradnl" sz="2800" spc="90" dirty="0">
                <a:solidFill>
                  <a:srgbClr val="1736B1"/>
                </a:solidFill>
                <a:latin typeface="Trebuchet MS"/>
                <a:cs typeface="Trebuchet MS"/>
              </a:rPr>
              <a:t>a </a:t>
            </a:r>
            <a:r>
              <a:rPr lang="es-ES_tradnl" sz="2800" dirty="0">
                <a:solidFill>
                  <a:srgbClr val="1736B1"/>
                </a:solidFill>
                <a:latin typeface="Trebuchet MS"/>
                <a:cs typeface="Trebuchet MS"/>
              </a:rPr>
              <a:t>l</a:t>
            </a:r>
            <a:r>
              <a:rPr lang="es-ES_tradnl" sz="2800" spc="90" dirty="0">
                <a:solidFill>
                  <a:srgbClr val="1736B1"/>
                </a:solidFill>
                <a:latin typeface="Trebuchet MS"/>
                <a:cs typeface="Trebuchet MS"/>
              </a:rPr>
              <a:t>a </a:t>
            </a:r>
            <a:r>
              <a:rPr lang="es-ES_tradnl" sz="2800" spc="65" dirty="0">
                <a:solidFill>
                  <a:srgbClr val="1736B1"/>
                </a:solidFill>
                <a:latin typeface="Trebuchet MS"/>
                <a:cs typeface="Trebuchet MS"/>
              </a:rPr>
              <a:t>medición</a:t>
            </a:r>
            <a:r>
              <a:rPr lang="es-ES_tradnl"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185" dirty="0">
                <a:solidFill>
                  <a:srgbClr val="1736B1"/>
                </a:solidFill>
                <a:latin typeface="Trebuchet MS"/>
                <a:cs typeface="Trebuchet MS"/>
              </a:rPr>
              <a:t>o</a:t>
            </a:r>
            <a:r>
              <a:rPr lang="es-ES_tradnl" sz="2800" spc="-175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50" dirty="0">
                <a:solidFill>
                  <a:srgbClr val="1736B1"/>
                </a:solidFill>
                <a:latin typeface="Trebuchet MS"/>
                <a:cs typeface="Trebuchet MS"/>
              </a:rPr>
              <a:t>revelación</a:t>
            </a:r>
            <a:r>
              <a:rPr lang="es-ES_tradnl"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95" dirty="0">
                <a:solidFill>
                  <a:srgbClr val="1736B1"/>
                </a:solidFill>
                <a:latin typeface="Trebuchet MS"/>
                <a:cs typeface="Trebuchet MS"/>
              </a:rPr>
              <a:t>de</a:t>
            </a:r>
            <a:r>
              <a:rPr lang="es-ES_tradnl" sz="2800" spc="-175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80" dirty="0">
                <a:solidFill>
                  <a:srgbClr val="1736B1"/>
                </a:solidFill>
                <a:latin typeface="Trebuchet MS"/>
                <a:cs typeface="Trebuchet MS"/>
              </a:rPr>
              <a:t>determinadas</a:t>
            </a:r>
            <a:r>
              <a:rPr lang="es-ES_tradnl" sz="2800" spc="-175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lang="es-ES_tradnl" sz="2800" spc="25" dirty="0">
                <a:solidFill>
                  <a:srgbClr val="1736B1"/>
                </a:solidFill>
                <a:latin typeface="Trebuchet MS"/>
                <a:cs typeface="Trebuchet MS"/>
              </a:rPr>
              <a:t>partidas.</a:t>
            </a:r>
          </a:p>
          <a:p>
            <a:pPr marL="12700" marR="5080">
              <a:lnSpc>
                <a:spcPct val="107600"/>
              </a:lnSpc>
              <a:spcBef>
                <a:spcPts val="95"/>
              </a:spcBef>
              <a:buChar char="•"/>
              <a:tabLst>
                <a:tab pos="624205" algn="l"/>
                <a:tab pos="624840" algn="l"/>
                <a:tab pos="1468755" algn="l"/>
                <a:tab pos="2533015" algn="l"/>
                <a:tab pos="3089910" algn="l"/>
                <a:tab pos="4033520" algn="l"/>
                <a:tab pos="5071745" algn="l"/>
                <a:tab pos="5359400" algn="l"/>
                <a:tab pos="7289800" algn="l"/>
                <a:tab pos="7964805" algn="l"/>
                <a:tab pos="9549130" algn="l"/>
                <a:tab pos="9999345" algn="l"/>
                <a:tab pos="10214610" algn="l"/>
              </a:tabLst>
            </a:pPr>
            <a:endParaRPr sz="36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29780" y="6474187"/>
            <a:ext cx="10619105" cy="337117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20"/>
              </a:spcBef>
            </a:pPr>
            <a:endParaRPr sz="32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7600"/>
              </a:lnSpc>
              <a:spcBef>
                <a:spcPts val="5"/>
              </a:spcBef>
              <a:buChar char="•"/>
              <a:tabLst>
                <a:tab pos="351790" algn="l"/>
              </a:tabLst>
            </a:pPr>
            <a:r>
              <a:rPr sz="2800" spc="50" dirty="0">
                <a:solidFill>
                  <a:srgbClr val="1736B1"/>
                </a:solidFill>
                <a:latin typeface="Trebuchet MS"/>
                <a:cs typeface="Trebuchet MS"/>
              </a:rPr>
              <a:t>La revelación </a:t>
            </a:r>
            <a:r>
              <a:rPr sz="2800" spc="95" dirty="0">
                <a:solidFill>
                  <a:srgbClr val="1736B1"/>
                </a:solidFill>
                <a:latin typeface="Trebuchet MS"/>
                <a:cs typeface="Trebuchet MS"/>
              </a:rPr>
              <a:t>de </a:t>
            </a:r>
            <a:r>
              <a:rPr sz="2800" spc="65" dirty="0">
                <a:solidFill>
                  <a:srgbClr val="1736B1"/>
                </a:solidFill>
                <a:latin typeface="Trebuchet MS"/>
                <a:cs typeface="Trebuchet MS"/>
              </a:rPr>
              <a:t>información </a:t>
            </a:r>
            <a:r>
              <a:rPr sz="2800" spc="25" dirty="0">
                <a:solidFill>
                  <a:srgbClr val="1736B1"/>
                </a:solidFill>
                <a:latin typeface="Trebuchet MS"/>
                <a:cs typeface="Trebuchet MS"/>
              </a:rPr>
              <a:t>clave </a:t>
            </a:r>
            <a:r>
              <a:rPr sz="2800" spc="65" dirty="0">
                <a:solidFill>
                  <a:srgbClr val="1736B1"/>
                </a:solidFill>
                <a:latin typeface="Trebuchet MS"/>
                <a:cs typeface="Trebuchet MS"/>
              </a:rPr>
              <a:t>relacionada </a:t>
            </a:r>
            <a:r>
              <a:rPr sz="2800" spc="7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90" dirty="0">
                <a:solidFill>
                  <a:srgbClr val="1736B1"/>
                </a:solidFill>
                <a:latin typeface="Trebuchet MS"/>
                <a:cs typeface="Trebuchet MS"/>
              </a:rPr>
              <a:t>con</a:t>
            </a:r>
            <a:r>
              <a:rPr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15" dirty="0">
                <a:solidFill>
                  <a:srgbClr val="1736B1"/>
                </a:solidFill>
                <a:latin typeface="Trebuchet MS"/>
                <a:cs typeface="Trebuchet MS"/>
              </a:rPr>
              <a:t>el</a:t>
            </a:r>
            <a:r>
              <a:rPr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60" dirty="0">
                <a:solidFill>
                  <a:srgbClr val="1736B1"/>
                </a:solidFill>
                <a:latin typeface="Trebuchet MS"/>
                <a:cs typeface="Trebuchet MS"/>
              </a:rPr>
              <a:t>sector</a:t>
            </a:r>
            <a:r>
              <a:rPr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1736B1"/>
                </a:solidFill>
                <a:latin typeface="Trebuchet MS"/>
                <a:cs typeface="Trebuchet MS"/>
              </a:rPr>
              <a:t>en</a:t>
            </a:r>
            <a:r>
              <a:rPr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15" dirty="0">
                <a:solidFill>
                  <a:srgbClr val="1736B1"/>
                </a:solidFill>
                <a:latin typeface="Trebuchet MS"/>
                <a:cs typeface="Trebuchet MS"/>
              </a:rPr>
              <a:t>el</a:t>
            </a:r>
            <a:r>
              <a:rPr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1736B1"/>
                </a:solidFill>
                <a:latin typeface="Trebuchet MS"/>
                <a:cs typeface="Trebuchet MS"/>
              </a:rPr>
              <a:t>que</a:t>
            </a:r>
            <a:r>
              <a:rPr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45" dirty="0">
                <a:solidFill>
                  <a:srgbClr val="1736B1"/>
                </a:solidFill>
                <a:latin typeface="Trebuchet MS"/>
                <a:cs typeface="Trebuchet MS"/>
              </a:rPr>
              <a:t>la</a:t>
            </a:r>
            <a:r>
              <a:rPr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1736B1"/>
                </a:solidFill>
                <a:latin typeface="Trebuchet MS"/>
                <a:cs typeface="Trebuchet MS"/>
              </a:rPr>
              <a:t>entidad</a:t>
            </a:r>
            <a:r>
              <a:rPr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736B1"/>
                </a:solidFill>
                <a:latin typeface="Trebuchet MS"/>
                <a:cs typeface="Trebuchet MS"/>
              </a:rPr>
              <a:t>opera.</a:t>
            </a:r>
            <a:endParaRPr lang="es-ES" sz="2800" dirty="0">
              <a:solidFill>
                <a:srgbClr val="1736B1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07600"/>
              </a:lnSpc>
              <a:spcBef>
                <a:spcPts val="5"/>
              </a:spcBef>
              <a:tabLst>
                <a:tab pos="351790" algn="l"/>
              </a:tabLst>
            </a:pPr>
            <a:endParaRPr sz="32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7600"/>
              </a:lnSpc>
              <a:buChar char="•"/>
              <a:tabLst>
                <a:tab pos="446405" algn="l"/>
              </a:tabLst>
            </a:pPr>
            <a:r>
              <a:rPr sz="2800" spc="145" dirty="0">
                <a:solidFill>
                  <a:srgbClr val="1736B1"/>
                </a:solidFill>
                <a:latin typeface="Trebuchet MS"/>
                <a:cs typeface="Trebuchet MS"/>
              </a:rPr>
              <a:t>Si </a:t>
            </a:r>
            <a:r>
              <a:rPr sz="2800" spc="45" dirty="0">
                <a:solidFill>
                  <a:srgbClr val="1736B1"/>
                </a:solidFill>
                <a:latin typeface="Trebuchet MS"/>
                <a:cs typeface="Trebuchet MS"/>
              </a:rPr>
              <a:t>la</a:t>
            </a:r>
            <a:r>
              <a:rPr sz="2800" spc="5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55" dirty="0">
                <a:solidFill>
                  <a:srgbClr val="1736B1"/>
                </a:solidFill>
                <a:latin typeface="Trebuchet MS"/>
                <a:cs typeface="Trebuchet MS"/>
              </a:rPr>
              <a:t>atención </a:t>
            </a:r>
            <a:r>
              <a:rPr sz="2800" spc="145" dirty="0">
                <a:solidFill>
                  <a:srgbClr val="1736B1"/>
                </a:solidFill>
                <a:latin typeface="Trebuchet MS"/>
                <a:cs typeface="Trebuchet MS"/>
              </a:rPr>
              <a:t>se </a:t>
            </a:r>
            <a:r>
              <a:rPr sz="2800" spc="25" dirty="0">
                <a:solidFill>
                  <a:srgbClr val="1736B1"/>
                </a:solidFill>
                <a:latin typeface="Trebuchet MS"/>
                <a:cs typeface="Trebuchet MS"/>
              </a:rPr>
              <a:t>centra</a:t>
            </a:r>
            <a:r>
              <a:rPr sz="2800" spc="3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1736B1"/>
                </a:solidFill>
                <a:latin typeface="Trebuchet MS"/>
                <a:cs typeface="Trebuchet MS"/>
              </a:rPr>
              <a:t>en </a:t>
            </a:r>
            <a:r>
              <a:rPr sz="2800" spc="130" dirty="0">
                <a:solidFill>
                  <a:srgbClr val="1736B1"/>
                </a:solidFill>
                <a:latin typeface="Trebuchet MS"/>
                <a:cs typeface="Trebuchet MS"/>
              </a:rPr>
              <a:t>un </a:t>
            </a:r>
            <a:r>
              <a:rPr sz="2800" spc="75" dirty="0">
                <a:solidFill>
                  <a:srgbClr val="1736B1"/>
                </a:solidFill>
                <a:latin typeface="Trebuchet MS"/>
                <a:cs typeface="Trebuchet MS"/>
              </a:rPr>
              <a:t>determinado </a:t>
            </a:r>
            <a:r>
              <a:rPr sz="2800" spc="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85" dirty="0">
                <a:solidFill>
                  <a:srgbClr val="1736B1"/>
                </a:solidFill>
                <a:latin typeface="Trebuchet MS"/>
                <a:cs typeface="Trebuchet MS"/>
              </a:rPr>
              <a:t>aspecto </a:t>
            </a:r>
            <a:r>
              <a:rPr sz="2800" spc="95" dirty="0">
                <a:solidFill>
                  <a:srgbClr val="1736B1"/>
                </a:solidFill>
                <a:latin typeface="Trebuchet MS"/>
                <a:cs typeface="Trebuchet MS"/>
              </a:rPr>
              <a:t>de </a:t>
            </a:r>
            <a:r>
              <a:rPr sz="2800" spc="45" dirty="0">
                <a:solidFill>
                  <a:srgbClr val="1736B1"/>
                </a:solidFill>
                <a:latin typeface="Trebuchet MS"/>
                <a:cs typeface="Trebuchet MS"/>
              </a:rPr>
              <a:t>la</a:t>
            </a:r>
            <a:r>
              <a:rPr sz="2800" spc="5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45" dirty="0">
                <a:solidFill>
                  <a:srgbClr val="1736B1"/>
                </a:solidFill>
                <a:latin typeface="Trebuchet MS"/>
                <a:cs typeface="Trebuchet MS"/>
              </a:rPr>
              <a:t>actividad</a:t>
            </a:r>
            <a:r>
              <a:rPr sz="2800" spc="5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95" dirty="0">
                <a:solidFill>
                  <a:srgbClr val="1736B1"/>
                </a:solidFill>
                <a:latin typeface="Trebuchet MS"/>
                <a:cs typeface="Trebuchet MS"/>
              </a:rPr>
              <a:t>de </a:t>
            </a:r>
            <a:r>
              <a:rPr sz="2800" spc="45" dirty="0">
                <a:solidFill>
                  <a:srgbClr val="1736B1"/>
                </a:solidFill>
                <a:latin typeface="Trebuchet MS"/>
                <a:cs typeface="Trebuchet MS"/>
              </a:rPr>
              <a:t>la</a:t>
            </a:r>
            <a:r>
              <a:rPr sz="2800" spc="5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1736B1"/>
                </a:solidFill>
                <a:latin typeface="Trebuchet MS"/>
                <a:cs typeface="Trebuchet MS"/>
              </a:rPr>
              <a:t>entidad </a:t>
            </a:r>
            <a:r>
              <a:rPr sz="2800" spc="105" dirty="0">
                <a:solidFill>
                  <a:srgbClr val="1736B1"/>
                </a:solidFill>
                <a:latin typeface="Trebuchet MS"/>
                <a:cs typeface="Trebuchet MS"/>
              </a:rPr>
              <a:t>que </a:t>
            </a:r>
            <a:r>
              <a:rPr sz="2800" spc="145" dirty="0">
                <a:solidFill>
                  <a:srgbClr val="1736B1"/>
                </a:solidFill>
                <a:latin typeface="Trebuchet MS"/>
                <a:cs typeface="Trebuchet MS"/>
              </a:rPr>
              <a:t>se </a:t>
            </a:r>
            <a:r>
              <a:rPr sz="2800" spc="15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35" dirty="0">
                <a:solidFill>
                  <a:srgbClr val="1736B1"/>
                </a:solidFill>
                <a:latin typeface="Trebuchet MS"/>
                <a:cs typeface="Trebuchet MS"/>
              </a:rPr>
              <a:t>revela</a:t>
            </a:r>
            <a:r>
              <a:rPr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120" dirty="0">
                <a:solidFill>
                  <a:srgbClr val="1736B1"/>
                </a:solidFill>
                <a:latin typeface="Trebuchet MS"/>
                <a:cs typeface="Trebuchet MS"/>
              </a:rPr>
              <a:t>por</a:t>
            </a:r>
            <a:r>
              <a:rPr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125" dirty="0">
                <a:solidFill>
                  <a:srgbClr val="1736B1"/>
                </a:solidFill>
                <a:latin typeface="Trebuchet MS"/>
                <a:cs typeface="Trebuchet MS"/>
              </a:rPr>
              <a:t>separado</a:t>
            </a:r>
            <a:r>
              <a:rPr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1736B1"/>
                </a:solidFill>
                <a:latin typeface="Trebuchet MS"/>
                <a:cs typeface="Trebuchet MS"/>
              </a:rPr>
              <a:t>en</a:t>
            </a:r>
            <a:r>
              <a:rPr sz="2800" spc="-175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150" dirty="0">
                <a:solidFill>
                  <a:srgbClr val="1736B1"/>
                </a:solidFill>
                <a:latin typeface="Trebuchet MS"/>
                <a:cs typeface="Trebuchet MS"/>
              </a:rPr>
              <a:t>los</a:t>
            </a:r>
            <a:r>
              <a:rPr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130" dirty="0">
                <a:solidFill>
                  <a:srgbClr val="1736B1"/>
                </a:solidFill>
                <a:latin typeface="Trebuchet MS"/>
                <a:cs typeface="Trebuchet MS"/>
              </a:rPr>
              <a:t>estados</a:t>
            </a:r>
            <a:r>
              <a:rPr sz="2800" spc="-180" dirty="0">
                <a:solidFill>
                  <a:srgbClr val="1736B1"/>
                </a:solidFill>
                <a:latin typeface="Trebuchet MS"/>
                <a:cs typeface="Trebuchet MS"/>
              </a:rPr>
              <a:t> </a:t>
            </a:r>
            <a:r>
              <a:rPr sz="2800" spc="20" dirty="0">
                <a:solidFill>
                  <a:srgbClr val="1736B1"/>
                </a:solidFill>
                <a:latin typeface="Trebuchet MS"/>
                <a:cs typeface="Trebuchet MS"/>
              </a:rPr>
              <a:t>financieros.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62756" y="1028700"/>
            <a:ext cx="6125845" cy="9258300"/>
            <a:chOff x="12162756" y="1028700"/>
            <a:chExt cx="6125845" cy="9258300"/>
          </a:xfrm>
        </p:grpSpPr>
        <p:sp>
          <p:nvSpPr>
            <p:cNvPr id="3" name="object 3"/>
            <p:cNvSpPr/>
            <p:nvPr/>
          </p:nvSpPr>
          <p:spPr>
            <a:xfrm>
              <a:off x="12162756" y="8163593"/>
              <a:ext cx="2790190" cy="2123440"/>
            </a:xfrm>
            <a:custGeom>
              <a:avLst/>
              <a:gdLst/>
              <a:ahLst/>
              <a:cxnLst/>
              <a:rect l="l" t="t" r="r" b="b"/>
              <a:pathLst>
                <a:path w="2790190" h="2123440">
                  <a:moveTo>
                    <a:pt x="2261548" y="2123406"/>
                  </a:moveTo>
                  <a:lnTo>
                    <a:pt x="528392" y="2123406"/>
                  </a:lnTo>
                  <a:lnTo>
                    <a:pt x="0" y="1209756"/>
                  </a:lnTo>
                  <a:lnTo>
                    <a:pt x="698175" y="0"/>
                  </a:lnTo>
                  <a:lnTo>
                    <a:pt x="2091789" y="0"/>
                  </a:lnTo>
                  <a:lnTo>
                    <a:pt x="2789864" y="1209757"/>
                  </a:lnTo>
                  <a:lnTo>
                    <a:pt x="2261548" y="2123406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556370" y="5797047"/>
              <a:ext cx="4184015" cy="4490085"/>
            </a:xfrm>
            <a:custGeom>
              <a:avLst/>
              <a:gdLst/>
              <a:ahLst/>
              <a:cxnLst/>
              <a:rect l="l" t="t" r="r" b="b"/>
              <a:pathLst>
                <a:path w="4184015" h="4490084">
                  <a:moveTo>
                    <a:pt x="3657157" y="4489951"/>
                  </a:moveTo>
                  <a:lnTo>
                    <a:pt x="1922616" y="4489951"/>
                  </a:lnTo>
                  <a:lnTo>
                    <a:pt x="955280" y="2813067"/>
                  </a:lnTo>
                  <a:lnTo>
                    <a:pt x="469775" y="1971845"/>
                  </a:lnTo>
                  <a:lnTo>
                    <a:pt x="0" y="1159323"/>
                  </a:lnTo>
                  <a:lnTo>
                    <a:pt x="670474" y="0"/>
                  </a:lnTo>
                  <a:lnTo>
                    <a:pt x="2119488" y="0"/>
                  </a:lnTo>
                  <a:lnTo>
                    <a:pt x="2548285" y="741501"/>
                  </a:lnTo>
                  <a:lnTo>
                    <a:pt x="2548605" y="741501"/>
                  </a:lnTo>
                  <a:lnTo>
                    <a:pt x="3487026" y="2366545"/>
                  </a:lnTo>
                  <a:lnTo>
                    <a:pt x="3488040" y="2366545"/>
                  </a:lnTo>
                  <a:lnTo>
                    <a:pt x="3744926" y="2813067"/>
                  </a:lnTo>
                  <a:lnTo>
                    <a:pt x="3744724" y="2813169"/>
                  </a:lnTo>
                  <a:lnTo>
                    <a:pt x="4183479" y="3576303"/>
                  </a:lnTo>
                  <a:lnTo>
                    <a:pt x="3657157" y="4489951"/>
                  </a:lnTo>
                  <a:close/>
                </a:path>
                <a:path w="4184015" h="4490084">
                  <a:moveTo>
                    <a:pt x="2548605" y="741501"/>
                  </a:moveTo>
                  <a:lnTo>
                    <a:pt x="2548285" y="741501"/>
                  </a:lnTo>
                  <a:lnTo>
                    <a:pt x="2548488" y="741298"/>
                  </a:lnTo>
                  <a:lnTo>
                    <a:pt x="2548605" y="741501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46235" y="5797047"/>
              <a:ext cx="1941830" cy="4490085"/>
            </a:xfrm>
            <a:custGeom>
              <a:avLst/>
              <a:gdLst/>
              <a:ahLst/>
              <a:cxnLst/>
              <a:rect l="l" t="t" r="r" b="b"/>
              <a:pathLst>
                <a:path w="1941830" h="4490084">
                  <a:moveTo>
                    <a:pt x="1941764" y="4489951"/>
                  </a:moveTo>
                  <a:lnTo>
                    <a:pt x="1922007" y="4489951"/>
                  </a:lnTo>
                  <a:lnTo>
                    <a:pt x="1393614" y="3576303"/>
                  </a:lnTo>
                  <a:lnTo>
                    <a:pt x="1395743" y="3572753"/>
                  </a:lnTo>
                  <a:lnTo>
                    <a:pt x="698581" y="2366545"/>
                  </a:lnTo>
                  <a:lnTo>
                    <a:pt x="698175" y="2366545"/>
                  </a:lnTo>
                  <a:lnTo>
                    <a:pt x="0" y="1159323"/>
                  </a:lnTo>
                  <a:lnTo>
                    <a:pt x="670474" y="0"/>
                  </a:lnTo>
                  <a:lnTo>
                    <a:pt x="1941764" y="0"/>
                  </a:lnTo>
                  <a:lnTo>
                    <a:pt x="1941764" y="44899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29454" y="3395246"/>
              <a:ext cx="2790190" cy="2417445"/>
            </a:xfrm>
            <a:custGeom>
              <a:avLst/>
              <a:gdLst/>
              <a:ahLst/>
              <a:cxnLst/>
              <a:rect l="l" t="t" r="r" b="b"/>
              <a:pathLst>
                <a:path w="2790190" h="2417445">
                  <a:moveTo>
                    <a:pt x="2091790" y="2416979"/>
                  </a:moveTo>
                  <a:lnTo>
                    <a:pt x="698175" y="2416979"/>
                  </a:lnTo>
                  <a:lnTo>
                    <a:pt x="0" y="1209757"/>
                  </a:lnTo>
                  <a:lnTo>
                    <a:pt x="698175" y="0"/>
                  </a:lnTo>
                  <a:lnTo>
                    <a:pt x="2091790" y="0"/>
                  </a:lnTo>
                  <a:lnTo>
                    <a:pt x="2789864" y="1209757"/>
                  </a:lnTo>
                  <a:lnTo>
                    <a:pt x="2091790" y="2416979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23068" y="1028700"/>
              <a:ext cx="3365500" cy="4781550"/>
            </a:xfrm>
            <a:custGeom>
              <a:avLst/>
              <a:gdLst/>
              <a:ahLst/>
              <a:cxnLst/>
              <a:rect l="l" t="t" r="r" b="b"/>
              <a:pathLst>
                <a:path w="3365500" h="4781550">
                  <a:moveTo>
                    <a:pt x="3364931" y="4781549"/>
                  </a:moveTo>
                  <a:lnTo>
                    <a:pt x="2090651" y="4781549"/>
                  </a:lnTo>
                  <a:lnTo>
                    <a:pt x="469775" y="1971846"/>
                  </a:lnTo>
                  <a:lnTo>
                    <a:pt x="0" y="1159324"/>
                  </a:lnTo>
                  <a:lnTo>
                    <a:pt x="670475" y="0"/>
                  </a:lnTo>
                  <a:lnTo>
                    <a:pt x="2119488" y="0"/>
                  </a:lnTo>
                  <a:lnTo>
                    <a:pt x="2548285" y="741502"/>
                  </a:lnTo>
                  <a:lnTo>
                    <a:pt x="2548605" y="741502"/>
                  </a:lnTo>
                  <a:lnTo>
                    <a:pt x="3364931" y="2155117"/>
                  </a:lnTo>
                  <a:lnTo>
                    <a:pt x="3364931" y="4781549"/>
                  </a:lnTo>
                  <a:close/>
                </a:path>
                <a:path w="3365500" h="4781550">
                  <a:moveTo>
                    <a:pt x="2548605" y="741502"/>
                  </a:moveTo>
                  <a:lnTo>
                    <a:pt x="2548285" y="741502"/>
                  </a:lnTo>
                  <a:lnTo>
                    <a:pt x="2548488" y="741299"/>
                  </a:lnTo>
                  <a:lnTo>
                    <a:pt x="2548605" y="741502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712933" y="1193670"/>
              <a:ext cx="575310" cy="1988820"/>
            </a:xfrm>
            <a:custGeom>
              <a:avLst/>
              <a:gdLst/>
              <a:ahLst/>
              <a:cxnLst/>
              <a:rect l="l" t="t" r="r" b="b"/>
              <a:pathLst>
                <a:path w="575309" h="1988820">
                  <a:moveTo>
                    <a:pt x="575067" y="1988707"/>
                  </a:moveTo>
                  <a:lnTo>
                    <a:pt x="0" y="994353"/>
                  </a:lnTo>
                  <a:lnTo>
                    <a:pt x="575067" y="0"/>
                  </a:lnTo>
                  <a:lnTo>
                    <a:pt x="575067" y="1988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45896" y="2520737"/>
            <a:ext cx="10772140" cy="41664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599"/>
              </a:lnSpc>
              <a:spcBef>
                <a:spcPts val="95"/>
              </a:spcBef>
            </a:pPr>
            <a:r>
              <a:rPr sz="5300" b="1" spc="-360" dirty="0">
                <a:solidFill>
                  <a:srgbClr val="FFFFFF"/>
                </a:solidFill>
                <a:latin typeface="Trebuchet MS"/>
                <a:cs typeface="Trebuchet MS"/>
              </a:rPr>
              <a:t>A11</a:t>
            </a:r>
            <a:endParaRPr lang="es-ES" sz="5300" b="1" spc="-35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15599"/>
              </a:lnSpc>
              <a:spcBef>
                <a:spcPts val="95"/>
              </a:spcBef>
            </a:pPr>
            <a:endParaRPr lang="es-MX" sz="5300" spc="-35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080" algn="ctr">
              <a:lnSpc>
                <a:spcPct val="115599"/>
              </a:lnSpc>
              <a:spcBef>
                <a:spcPts val="95"/>
              </a:spcBef>
            </a:pPr>
            <a:r>
              <a:rPr lang="es-ES_tradnl" sz="3200" spc="210" dirty="0">
                <a:solidFill>
                  <a:srgbClr val="FFFFFF"/>
                </a:solidFill>
                <a:latin typeface="Trebuchet MS"/>
                <a:cs typeface="Trebuchet MS"/>
              </a:rPr>
              <a:t>Si se </a:t>
            </a:r>
            <a:r>
              <a:rPr lang="es-ES_tradnl" sz="3200" spc="125" dirty="0">
                <a:solidFill>
                  <a:srgbClr val="FFFFFF"/>
                </a:solidFill>
                <a:latin typeface="Trebuchet MS"/>
                <a:cs typeface="Trebuchet MS"/>
              </a:rPr>
              <a:t>presenta</a:t>
            </a:r>
            <a:r>
              <a:rPr lang="es-ES_tradnl" sz="320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6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lang="es-ES_tradnl" sz="32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14" dirty="0">
                <a:solidFill>
                  <a:srgbClr val="FFFFFF"/>
                </a:solidFill>
                <a:latin typeface="Trebuchet MS"/>
                <a:cs typeface="Trebuchet MS"/>
              </a:rPr>
              <a:t>situación </a:t>
            </a:r>
            <a:r>
              <a:rPr lang="es-ES_tradnl" sz="32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10" dirty="0">
                <a:solidFill>
                  <a:srgbClr val="FFFFFF"/>
                </a:solidFill>
                <a:latin typeface="Trebuchet MS"/>
                <a:cs typeface="Trebuchet MS"/>
              </a:rPr>
              <a:t>anterior,</a:t>
            </a:r>
            <a:r>
              <a:rPr lang="es-ES_tradnl" sz="32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45" dirty="0">
                <a:solidFill>
                  <a:srgbClr val="FFFFFF"/>
                </a:solidFill>
                <a:latin typeface="Trebuchet MS"/>
                <a:cs typeface="Trebuchet MS"/>
              </a:rPr>
              <a:t>puede </a:t>
            </a:r>
            <a:r>
              <a:rPr lang="es-ES_tradnl" sz="3200" spc="155" dirty="0">
                <a:solidFill>
                  <a:srgbClr val="FFFFFF"/>
                </a:solidFill>
                <a:latin typeface="Trebuchet MS"/>
                <a:cs typeface="Trebuchet MS"/>
              </a:rPr>
              <a:t>ser </a:t>
            </a:r>
            <a:r>
              <a:rPr lang="es-ES_tradnl" sz="3200" spc="25" dirty="0">
                <a:solidFill>
                  <a:srgbClr val="FFFFFF"/>
                </a:solidFill>
                <a:latin typeface="Trebuchet MS"/>
                <a:cs typeface="Trebuchet MS"/>
              </a:rPr>
              <a:t>útil</a:t>
            </a:r>
            <a:r>
              <a:rPr lang="es-ES_tradnl" sz="32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3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lang="es-ES_tradnl" sz="3200" spc="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20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lang="es-ES_tradnl" sz="32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10" dirty="0">
                <a:solidFill>
                  <a:srgbClr val="FFFFFF"/>
                </a:solidFill>
                <a:latin typeface="Trebuchet MS"/>
                <a:cs typeface="Trebuchet MS"/>
              </a:rPr>
              <a:t>auditor</a:t>
            </a:r>
            <a:r>
              <a:rPr lang="es-ES_tradnl" sz="320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00" dirty="0">
                <a:solidFill>
                  <a:srgbClr val="FFFFFF"/>
                </a:solidFill>
                <a:latin typeface="Trebuchet MS"/>
                <a:cs typeface="Trebuchet MS"/>
              </a:rPr>
              <a:t>conocer</a:t>
            </a:r>
            <a:r>
              <a:rPr lang="es-ES_tradnl" sz="320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75" dirty="0">
                <a:solidFill>
                  <a:srgbClr val="FFFFFF"/>
                </a:solidFill>
                <a:latin typeface="Trebuchet MS"/>
                <a:cs typeface="Trebuchet MS"/>
              </a:rPr>
              <a:t>las </a:t>
            </a:r>
            <a:r>
              <a:rPr lang="es-ES_tradnl" sz="3200" spc="180" dirty="0">
                <a:solidFill>
                  <a:srgbClr val="FFFFFF"/>
                </a:solidFill>
                <a:latin typeface="Trebuchet MS"/>
                <a:cs typeface="Trebuchet MS"/>
              </a:rPr>
              <a:t>opiniones </a:t>
            </a:r>
            <a:r>
              <a:rPr lang="es-ES_tradnl" sz="3200" spc="65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lang="es-ES_tradnl" sz="3200" spc="70" dirty="0">
                <a:solidFill>
                  <a:srgbClr val="FFFFFF"/>
                </a:solidFill>
                <a:latin typeface="Trebuchet MS"/>
                <a:cs typeface="Trebuchet MS"/>
              </a:rPr>
              <a:t> expectativas,</a:t>
            </a:r>
            <a:r>
              <a:rPr lang="es-ES_tradnl" sz="32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80" dirty="0">
                <a:solidFill>
                  <a:srgbClr val="FFFFFF"/>
                </a:solidFill>
                <a:latin typeface="Trebuchet MS"/>
                <a:cs typeface="Trebuchet MS"/>
              </a:rPr>
              <a:t>tanto</a:t>
            </a:r>
            <a:r>
              <a:rPr lang="es-ES_tradnl" sz="32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3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lang="es-ES_tradnl" sz="3200" spc="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225" dirty="0">
                <a:solidFill>
                  <a:srgbClr val="FFFFFF"/>
                </a:solidFill>
                <a:latin typeface="Trebuchet MS"/>
                <a:cs typeface="Trebuchet MS"/>
              </a:rPr>
              <a:t>los </a:t>
            </a:r>
            <a:r>
              <a:rPr lang="es-ES_tradnl" sz="3200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200" dirty="0">
                <a:solidFill>
                  <a:srgbClr val="FFFFFF"/>
                </a:solidFill>
                <a:latin typeface="Trebuchet MS"/>
                <a:cs typeface="Trebuchet MS"/>
              </a:rPr>
              <a:t>responsables </a:t>
            </a:r>
            <a:r>
              <a:rPr lang="es-ES_tradnl" sz="3200" spc="95" dirty="0">
                <a:solidFill>
                  <a:srgbClr val="FFFFFF"/>
                </a:solidFill>
                <a:latin typeface="Trebuchet MS"/>
                <a:cs typeface="Trebuchet MS"/>
              </a:rPr>
              <a:t>del </a:t>
            </a:r>
            <a:r>
              <a:rPr lang="es-ES_tradnl" sz="3200" spc="160" dirty="0">
                <a:solidFill>
                  <a:srgbClr val="FFFFFF"/>
                </a:solidFill>
                <a:latin typeface="Trebuchet MS"/>
                <a:cs typeface="Trebuchet MS"/>
              </a:rPr>
              <a:t>gobierno </a:t>
            </a:r>
            <a:r>
              <a:rPr lang="es-ES_tradnl" sz="3200" spc="13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lang="es-ES_tradnl" sz="3200" spc="65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lang="es-ES_tradnl" sz="32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10" dirty="0">
                <a:solidFill>
                  <a:srgbClr val="FFFFFF"/>
                </a:solidFill>
                <a:latin typeface="Trebuchet MS"/>
                <a:cs typeface="Trebuchet MS"/>
              </a:rPr>
              <a:t>entidad</a:t>
            </a:r>
            <a:r>
              <a:rPr lang="es-ES_tradnl" sz="3200" spc="-225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lang="es-ES_tradnl" sz="3200" spc="145" dirty="0">
                <a:solidFill>
                  <a:srgbClr val="FFFFFF"/>
                </a:solidFill>
                <a:latin typeface="Trebuchet MS"/>
                <a:cs typeface="Trebuchet MS"/>
              </a:rPr>
              <a:t>como</a:t>
            </a:r>
            <a:r>
              <a:rPr lang="es-ES_tradnl" sz="32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3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lang="es-ES_tradnl" sz="32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6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lang="es-ES_tradnl" sz="32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dirty="0">
                <a:solidFill>
                  <a:srgbClr val="FFFFFF"/>
                </a:solidFill>
                <a:latin typeface="Trebuchet MS"/>
                <a:cs typeface="Trebuchet MS"/>
              </a:rPr>
              <a:t>dirección.</a:t>
            </a:r>
            <a:endParaRPr lang="es-ES_tradnl"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920490" y="1413492"/>
            <a:ext cx="14367510" cy="8225808"/>
          </a:xfrm>
          <a:custGeom>
            <a:avLst/>
            <a:gdLst/>
            <a:ahLst/>
            <a:cxnLst/>
            <a:rect l="l" t="t" r="r" b="b"/>
            <a:pathLst>
              <a:path w="14367510" h="7600950">
                <a:moveTo>
                  <a:pt x="2193459" y="0"/>
                </a:moveTo>
                <a:lnTo>
                  <a:pt x="14367237" y="0"/>
                </a:lnTo>
                <a:lnTo>
                  <a:pt x="14367237" y="7600949"/>
                </a:lnTo>
                <a:lnTo>
                  <a:pt x="2193459" y="7600949"/>
                </a:lnTo>
                <a:lnTo>
                  <a:pt x="0" y="3800474"/>
                </a:lnTo>
                <a:lnTo>
                  <a:pt x="2193459" y="0"/>
                </a:lnTo>
                <a:close/>
              </a:path>
            </a:pathLst>
          </a:custGeom>
          <a:solidFill>
            <a:srgbClr val="A066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48400" y="1592402"/>
            <a:ext cx="11354435" cy="4211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  <a:spcBef>
                <a:spcPts val="95"/>
              </a:spcBef>
            </a:pPr>
            <a:r>
              <a:rPr lang="es-ES" sz="4800" b="1" spc="10" dirty="0"/>
              <a:t>A12</a:t>
            </a:r>
            <a:br>
              <a:rPr lang="es-ES" sz="3200" b="1" spc="10" dirty="0"/>
            </a:br>
            <a:br>
              <a:rPr lang="es-ES" sz="2800" spc="10" dirty="0"/>
            </a:br>
            <a:r>
              <a:rPr lang="es-ES_tradnl" sz="3200" spc="10" dirty="0"/>
              <a:t>Si se planea</a:t>
            </a:r>
            <a:r>
              <a:rPr lang="es-ES_tradnl" sz="3200" spc="55" dirty="0"/>
              <a:t> </a:t>
            </a:r>
            <a:r>
              <a:rPr lang="es-ES_tradnl" sz="3200" spc="10" dirty="0"/>
              <a:t>la</a:t>
            </a:r>
            <a:r>
              <a:rPr lang="es-ES_tradnl" sz="3200" spc="15" dirty="0"/>
              <a:t> </a:t>
            </a:r>
            <a:r>
              <a:rPr lang="es-ES_tradnl" sz="3200" dirty="0"/>
              <a:t>auditoría</a:t>
            </a:r>
            <a:r>
              <a:rPr lang="es-ES_tradnl" sz="3200" spc="5" dirty="0"/>
              <a:t> </a:t>
            </a:r>
            <a:r>
              <a:rPr lang="es-ES_tradnl" sz="3200" spc="-15" dirty="0"/>
              <a:t>solo</a:t>
            </a:r>
            <a:r>
              <a:rPr lang="es-ES_tradnl" sz="3200" spc="-10" dirty="0"/>
              <a:t> </a:t>
            </a:r>
            <a:r>
              <a:rPr lang="es-ES_tradnl" sz="3200" spc="30" dirty="0"/>
              <a:t>para</a:t>
            </a:r>
            <a:r>
              <a:rPr lang="es-ES_tradnl" sz="3200" spc="35" dirty="0"/>
              <a:t> </a:t>
            </a:r>
            <a:r>
              <a:rPr lang="es-ES_tradnl" sz="3200" spc="-40" dirty="0"/>
              <a:t>detectar </a:t>
            </a:r>
            <a:r>
              <a:rPr lang="es-ES_tradnl" sz="3200" spc="-35" dirty="0"/>
              <a:t> </a:t>
            </a:r>
            <a:r>
              <a:rPr lang="es-ES_tradnl" sz="3200" spc="-5" dirty="0"/>
              <a:t>incorrecciones individualmente </a:t>
            </a:r>
            <a:r>
              <a:rPr lang="es-ES_tradnl" sz="3200" spc="-50" dirty="0"/>
              <a:t>materiales, se </a:t>
            </a:r>
            <a:r>
              <a:rPr lang="es-ES_tradnl" sz="3200" spc="80" dirty="0"/>
              <a:t>pasa </a:t>
            </a:r>
            <a:r>
              <a:rPr lang="es-ES_tradnl" sz="3200" spc="65" dirty="0"/>
              <a:t>por </a:t>
            </a:r>
            <a:r>
              <a:rPr lang="es-ES_tradnl" sz="3200" dirty="0"/>
              <a:t>alto </a:t>
            </a:r>
            <a:r>
              <a:rPr lang="es-ES_tradnl" sz="3200" spc="50" dirty="0"/>
              <a:t>que </a:t>
            </a:r>
            <a:r>
              <a:rPr lang="es-ES_tradnl" sz="3200" spc="10" dirty="0"/>
              <a:t>la </a:t>
            </a:r>
            <a:r>
              <a:rPr lang="es-ES_tradnl" sz="3200" spc="-919" dirty="0"/>
              <a:t> </a:t>
            </a:r>
            <a:r>
              <a:rPr lang="es-ES_tradnl" sz="3200" spc="75" dirty="0"/>
              <a:t>suma </a:t>
            </a:r>
            <a:r>
              <a:rPr lang="es-ES_tradnl" sz="3200" spc="50" dirty="0"/>
              <a:t>de </a:t>
            </a:r>
            <a:r>
              <a:rPr lang="es-ES_tradnl" sz="3200" spc="60" dirty="0"/>
              <a:t>las </a:t>
            </a:r>
            <a:r>
              <a:rPr lang="es-ES_tradnl" sz="3200" spc="-5" dirty="0"/>
              <a:t>incorrecciones </a:t>
            </a:r>
            <a:r>
              <a:rPr lang="es-ES_tradnl" sz="3200" spc="-10" dirty="0"/>
              <a:t>inmateriales </a:t>
            </a:r>
            <a:r>
              <a:rPr lang="es-ES_tradnl" sz="3200" spc="35" dirty="0"/>
              <a:t>puede </a:t>
            </a:r>
            <a:r>
              <a:rPr lang="es-ES_tradnl" sz="3200" spc="5" dirty="0"/>
              <a:t>conducir </a:t>
            </a:r>
            <a:r>
              <a:rPr lang="es-ES_tradnl" sz="3200" spc="75" dirty="0"/>
              <a:t>a </a:t>
            </a:r>
            <a:r>
              <a:rPr lang="es-ES_tradnl" sz="3200" spc="50" dirty="0"/>
              <a:t>que </a:t>
            </a:r>
            <a:r>
              <a:rPr lang="es-ES_tradnl" sz="3200" spc="55" dirty="0"/>
              <a:t> </a:t>
            </a:r>
            <a:r>
              <a:rPr lang="es-ES_tradnl" sz="3200" spc="90" dirty="0"/>
              <a:t>los </a:t>
            </a:r>
            <a:r>
              <a:rPr lang="es-ES_tradnl" sz="3200" spc="60" dirty="0"/>
              <a:t>estados </a:t>
            </a:r>
            <a:r>
              <a:rPr lang="es-ES_tradnl" sz="3200" dirty="0"/>
              <a:t>financieros </a:t>
            </a:r>
            <a:r>
              <a:rPr lang="es-ES_tradnl" sz="3200" spc="15" dirty="0"/>
              <a:t>contengan </a:t>
            </a:r>
            <a:r>
              <a:rPr lang="es-ES_tradnl" sz="3200" spc="-5" dirty="0"/>
              <a:t>incorrecciones </a:t>
            </a:r>
            <a:r>
              <a:rPr lang="es-ES_tradnl" sz="3200" spc="-50" dirty="0"/>
              <a:t>materiales, </a:t>
            </a:r>
            <a:r>
              <a:rPr lang="es-ES_tradnl" sz="3200" spc="50" dirty="0"/>
              <a:t>y </a:t>
            </a:r>
            <a:r>
              <a:rPr lang="es-ES_tradnl" sz="3200" spc="55" dirty="0"/>
              <a:t> </a:t>
            </a:r>
            <a:r>
              <a:rPr lang="es-ES_tradnl" sz="3200" spc="110" dirty="0"/>
              <a:t>no</a:t>
            </a:r>
            <a:r>
              <a:rPr lang="es-ES_tradnl" sz="3200" spc="-280" dirty="0"/>
              <a:t> </a:t>
            </a:r>
            <a:r>
              <a:rPr lang="es-ES_tradnl" sz="3200" spc="-50" dirty="0"/>
              <a:t>deja</a:t>
            </a:r>
            <a:r>
              <a:rPr lang="es-ES_tradnl" sz="3200" spc="-280" dirty="0"/>
              <a:t> </a:t>
            </a:r>
            <a:r>
              <a:rPr lang="es-ES_tradnl" sz="3200" spc="20" dirty="0"/>
              <a:t>margen</a:t>
            </a:r>
            <a:r>
              <a:rPr lang="es-ES_tradnl" sz="3200" spc="-280" dirty="0"/>
              <a:t> </a:t>
            </a:r>
            <a:r>
              <a:rPr lang="es-ES_tradnl" sz="3200" spc="30" dirty="0"/>
              <a:t>para</a:t>
            </a:r>
            <a:r>
              <a:rPr lang="es-ES_tradnl" sz="3200" spc="-275" dirty="0"/>
              <a:t> </a:t>
            </a:r>
            <a:r>
              <a:rPr lang="es-ES_tradnl" sz="3200" spc="60" dirty="0"/>
              <a:t>posibles</a:t>
            </a:r>
            <a:r>
              <a:rPr lang="es-ES_tradnl" sz="3200" spc="-280" dirty="0"/>
              <a:t> </a:t>
            </a:r>
            <a:r>
              <a:rPr lang="es-ES_tradnl" sz="3200" spc="-5" dirty="0"/>
              <a:t>incorrecciones</a:t>
            </a:r>
            <a:r>
              <a:rPr lang="es-ES_tradnl" sz="3200" spc="-280" dirty="0"/>
              <a:t> </a:t>
            </a:r>
            <a:r>
              <a:rPr lang="es-ES_tradnl" sz="3200" spc="110" dirty="0"/>
              <a:t>no</a:t>
            </a:r>
            <a:r>
              <a:rPr lang="es-ES_tradnl" sz="3200" spc="-280" dirty="0"/>
              <a:t> </a:t>
            </a:r>
            <a:r>
              <a:rPr lang="es-ES_tradnl" sz="3200" spc="-45" dirty="0"/>
              <a:t>detectadas.</a:t>
            </a:r>
            <a:endParaRPr lang="es-ES_tradnl"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6252845" y="6405335"/>
            <a:ext cx="11349990" cy="28433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  <a:spcBef>
                <a:spcPts val="95"/>
              </a:spcBef>
            </a:pPr>
            <a:r>
              <a:rPr lang="es-ES_tradnl" sz="3200" spc="1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lang="es-ES_tradnl" sz="32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5" dirty="0">
                <a:solidFill>
                  <a:srgbClr val="FFFFFF"/>
                </a:solidFill>
                <a:latin typeface="Trebuchet MS"/>
                <a:cs typeface="Trebuchet MS"/>
              </a:rPr>
              <a:t>importancia</a:t>
            </a:r>
            <a:r>
              <a:rPr lang="es-ES_tradnl" sz="3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30" dirty="0">
                <a:solidFill>
                  <a:srgbClr val="FFFFFF"/>
                </a:solidFill>
                <a:latin typeface="Trebuchet MS"/>
                <a:cs typeface="Trebuchet MS"/>
              </a:rPr>
              <a:t>relativa</a:t>
            </a:r>
            <a:r>
              <a:rPr lang="es-ES_tradnl" sz="3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95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lang="es-ES_tradnl" sz="32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110" dirty="0">
                <a:solidFill>
                  <a:srgbClr val="FFFFFF"/>
                </a:solidFill>
                <a:latin typeface="Trebuchet MS"/>
                <a:cs typeface="Trebuchet MS"/>
              </a:rPr>
              <a:t>fija</a:t>
            </a:r>
            <a:r>
              <a:rPr lang="es-ES_tradnl" sz="32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3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lang="es-ES_tradnl" sz="32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15" dirty="0">
                <a:solidFill>
                  <a:srgbClr val="FFFFFF"/>
                </a:solidFill>
                <a:latin typeface="Trebuchet MS"/>
                <a:cs typeface="Trebuchet MS"/>
              </a:rPr>
              <a:t>reducir</a:t>
            </a:r>
            <a:r>
              <a:rPr lang="es-ES_tradnl" sz="3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2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85" dirty="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lang="es-ES_tradnl" sz="32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10" dirty="0">
                <a:solidFill>
                  <a:srgbClr val="FFFFFF"/>
                </a:solidFill>
                <a:latin typeface="Trebuchet MS"/>
                <a:cs typeface="Trebuchet MS"/>
              </a:rPr>
              <a:t>nivel </a:t>
            </a:r>
            <a:r>
              <a:rPr lang="es-ES_tradnl" sz="32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dirty="0">
                <a:solidFill>
                  <a:srgbClr val="FFFFFF"/>
                </a:solidFill>
                <a:latin typeface="Trebuchet MS"/>
                <a:cs typeface="Trebuchet MS"/>
              </a:rPr>
              <a:t>adecuadamente </a:t>
            </a:r>
            <a:r>
              <a:rPr lang="es-ES_tradnl" sz="3200" spc="-20" dirty="0">
                <a:solidFill>
                  <a:srgbClr val="FFFFFF"/>
                </a:solidFill>
                <a:latin typeface="Trebuchet MS"/>
                <a:cs typeface="Trebuchet MS"/>
              </a:rPr>
              <a:t>bajo </a:t>
            </a:r>
            <a:r>
              <a:rPr lang="es-ES_tradnl" sz="3200" spc="10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lang="es-ES_tradnl" sz="3200" spc="25" dirty="0">
                <a:solidFill>
                  <a:srgbClr val="FFFFFF"/>
                </a:solidFill>
                <a:latin typeface="Trebuchet MS"/>
                <a:cs typeface="Trebuchet MS"/>
              </a:rPr>
              <a:t>probabilidad </a:t>
            </a:r>
            <a:r>
              <a:rPr lang="es-ES_tradnl" sz="3200" spc="50" dirty="0">
                <a:solidFill>
                  <a:srgbClr val="FFFFFF"/>
                </a:solidFill>
                <a:latin typeface="Trebuchet MS"/>
                <a:cs typeface="Trebuchet MS"/>
              </a:rPr>
              <a:t>de que </a:t>
            </a:r>
            <a:r>
              <a:rPr lang="es-ES_tradnl" sz="3200" spc="10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lang="es-ES_tradnl" sz="3200" spc="75" dirty="0">
                <a:solidFill>
                  <a:srgbClr val="FFFFFF"/>
                </a:solidFill>
                <a:latin typeface="Trebuchet MS"/>
                <a:cs typeface="Trebuchet MS"/>
              </a:rPr>
              <a:t>suma </a:t>
            </a:r>
            <a:r>
              <a:rPr lang="es-ES_tradnl" sz="3200" spc="5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lang="es-ES_tradnl" sz="3200" spc="60" dirty="0">
                <a:solidFill>
                  <a:srgbClr val="FFFFFF"/>
                </a:solidFill>
                <a:latin typeface="Trebuchet MS"/>
                <a:cs typeface="Trebuchet MS"/>
              </a:rPr>
              <a:t>las </a:t>
            </a:r>
            <a:r>
              <a:rPr lang="es-ES_tradnl" sz="32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5" dirty="0">
                <a:solidFill>
                  <a:srgbClr val="FFFFFF"/>
                </a:solidFill>
                <a:latin typeface="Trebuchet MS"/>
                <a:cs typeface="Trebuchet MS"/>
              </a:rPr>
              <a:t>incorrecciones</a:t>
            </a:r>
            <a:r>
              <a:rPr lang="es-ES_tradnl" sz="3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10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lang="es-ES_tradnl" sz="320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20" dirty="0">
                <a:solidFill>
                  <a:srgbClr val="FFFFFF"/>
                </a:solidFill>
                <a:latin typeface="Trebuchet MS"/>
                <a:cs typeface="Trebuchet MS"/>
              </a:rPr>
              <a:t>corregidas</a:t>
            </a:r>
            <a:r>
              <a:rPr lang="es-ES_tradnl" sz="32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5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lang="es-ES_tradnl" sz="32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10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lang="es-ES_tradnl" sz="320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dirty="0">
                <a:solidFill>
                  <a:srgbClr val="FFFFFF"/>
                </a:solidFill>
                <a:latin typeface="Trebuchet MS"/>
                <a:cs typeface="Trebuchet MS"/>
              </a:rPr>
              <a:t>detectadas,</a:t>
            </a:r>
            <a:r>
              <a:rPr lang="es-ES_tradnl" sz="32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40" dirty="0">
                <a:solidFill>
                  <a:srgbClr val="FFFFFF"/>
                </a:solidFill>
                <a:latin typeface="Trebuchet MS"/>
                <a:cs typeface="Trebuchet MS"/>
              </a:rPr>
              <a:t>supere</a:t>
            </a:r>
            <a:r>
              <a:rPr lang="es-ES_tradnl" sz="32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0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lang="es-ES_tradnl" sz="32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5" dirty="0">
                <a:solidFill>
                  <a:srgbClr val="FFFFFF"/>
                </a:solidFill>
                <a:latin typeface="Trebuchet MS"/>
                <a:cs typeface="Trebuchet MS"/>
              </a:rPr>
              <a:t>importancia </a:t>
            </a:r>
            <a:r>
              <a:rPr lang="es-ES_tradnl" sz="3200" spc="-30" dirty="0">
                <a:solidFill>
                  <a:srgbClr val="FFFFFF"/>
                </a:solidFill>
                <a:latin typeface="Trebuchet MS"/>
                <a:cs typeface="Trebuchet MS"/>
              </a:rPr>
              <a:t>relativa </a:t>
            </a:r>
            <a:r>
              <a:rPr lang="es-ES_tradnl" sz="3200" dirty="0">
                <a:solidFill>
                  <a:srgbClr val="FFFFFF"/>
                </a:solidFill>
                <a:latin typeface="Trebuchet MS"/>
                <a:cs typeface="Trebuchet MS"/>
              </a:rPr>
              <a:t>determinada </a:t>
            </a:r>
            <a:r>
              <a:rPr lang="es-ES_tradnl" sz="3200" spc="30" dirty="0">
                <a:solidFill>
                  <a:srgbClr val="FFFFFF"/>
                </a:solidFill>
                <a:latin typeface="Trebuchet MS"/>
                <a:cs typeface="Trebuchet MS"/>
              </a:rPr>
              <a:t>para </a:t>
            </a:r>
            <a:r>
              <a:rPr lang="es-ES_tradnl" sz="3200" spc="90" dirty="0">
                <a:solidFill>
                  <a:srgbClr val="FFFFFF"/>
                </a:solidFill>
                <a:latin typeface="Trebuchet MS"/>
                <a:cs typeface="Trebuchet MS"/>
              </a:rPr>
              <a:t>los </a:t>
            </a:r>
            <a:r>
              <a:rPr lang="es-ES_tradnl" sz="3200" spc="60" dirty="0">
                <a:solidFill>
                  <a:srgbClr val="FFFFFF"/>
                </a:solidFill>
                <a:latin typeface="Trebuchet MS"/>
                <a:cs typeface="Trebuchet MS"/>
              </a:rPr>
              <a:t>estados </a:t>
            </a:r>
            <a:r>
              <a:rPr lang="es-ES_tradnl" sz="3200" dirty="0">
                <a:solidFill>
                  <a:srgbClr val="FFFFFF"/>
                </a:solidFill>
                <a:latin typeface="Trebuchet MS"/>
                <a:cs typeface="Trebuchet MS"/>
              </a:rPr>
              <a:t>financieros </a:t>
            </a:r>
            <a:r>
              <a:rPr lang="es-ES_tradnl" sz="32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4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lang="es-ES_tradnl" sz="32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40" dirty="0">
                <a:solidFill>
                  <a:srgbClr val="FFFFFF"/>
                </a:solidFill>
                <a:latin typeface="Trebuchet MS"/>
                <a:cs typeface="Trebuchet MS"/>
              </a:rPr>
              <a:t>su</a:t>
            </a:r>
            <a:r>
              <a:rPr lang="es-ES_tradnl" sz="32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65" dirty="0">
                <a:solidFill>
                  <a:srgbClr val="FFFFFF"/>
                </a:solidFill>
                <a:latin typeface="Trebuchet MS"/>
                <a:cs typeface="Trebuchet MS"/>
              </a:rPr>
              <a:t>conjunto.</a:t>
            </a:r>
            <a:endParaRPr lang="es-ES_tradnl" sz="32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8112" y="4157347"/>
            <a:ext cx="3397250" cy="22479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6199"/>
              </a:lnSpc>
              <a:spcBef>
                <a:spcPts val="90"/>
              </a:spcBef>
              <a:tabLst>
                <a:tab pos="1823085" algn="l"/>
                <a:tab pos="2727960" algn="l"/>
                <a:tab pos="2993390" algn="l"/>
              </a:tabLst>
            </a:pPr>
            <a:r>
              <a:rPr lang="es-ES_tradnl" sz="3200" b="1" i="1" spc="60" dirty="0">
                <a:latin typeface="Trebuchet MS"/>
                <a:cs typeface="Trebuchet MS"/>
              </a:rPr>
              <a:t>Importancia </a:t>
            </a:r>
            <a:r>
              <a:rPr lang="es-ES_tradnl" sz="3200" b="1" i="1" spc="65" dirty="0">
                <a:latin typeface="Trebuchet MS"/>
                <a:cs typeface="Trebuchet MS"/>
              </a:rPr>
              <a:t> </a:t>
            </a:r>
            <a:r>
              <a:rPr lang="es-ES_tradnl" sz="3200" b="1" i="1" spc="25" dirty="0">
                <a:latin typeface="Trebuchet MS"/>
                <a:cs typeface="Trebuchet MS"/>
              </a:rPr>
              <a:t>re</a:t>
            </a:r>
            <a:r>
              <a:rPr lang="es-ES_tradnl" sz="3200" b="1" i="1" dirty="0">
                <a:latin typeface="Trebuchet MS"/>
                <a:cs typeface="Trebuchet MS"/>
              </a:rPr>
              <a:t>l</a:t>
            </a:r>
            <a:r>
              <a:rPr lang="es-ES_tradnl" sz="3200" b="1" i="1" spc="85" dirty="0">
                <a:latin typeface="Trebuchet MS"/>
                <a:cs typeface="Trebuchet MS"/>
              </a:rPr>
              <a:t>a</a:t>
            </a:r>
            <a:r>
              <a:rPr lang="es-ES_tradnl" sz="3200" b="1" i="1" spc="-70" dirty="0">
                <a:latin typeface="Trebuchet MS"/>
                <a:cs typeface="Trebuchet MS"/>
              </a:rPr>
              <a:t>t</a:t>
            </a:r>
            <a:r>
              <a:rPr lang="es-ES_tradnl" sz="3200" b="1" i="1" spc="-10" dirty="0">
                <a:latin typeface="Trebuchet MS"/>
                <a:cs typeface="Trebuchet MS"/>
              </a:rPr>
              <a:t>i</a:t>
            </a:r>
            <a:r>
              <a:rPr lang="es-ES_tradnl" sz="3200" b="1" i="1" spc="60" dirty="0">
                <a:latin typeface="Trebuchet MS"/>
                <a:cs typeface="Trebuchet MS"/>
              </a:rPr>
              <a:t>v</a:t>
            </a:r>
            <a:r>
              <a:rPr lang="es-ES_tradnl" sz="3200" b="1" i="1" spc="90" dirty="0">
                <a:latin typeface="Trebuchet MS"/>
                <a:cs typeface="Trebuchet MS"/>
              </a:rPr>
              <a:t>a </a:t>
            </a:r>
            <a:r>
              <a:rPr lang="es-ES_tradnl" sz="3200" b="1" i="1" spc="150" dirty="0">
                <a:latin typeface="Trebuchet MS"/>
                <a:cs typeface="Trebuchet MS"/>
              </a:rPr>
              <a:t>p</a:t>
            </a:r>
            <a:r>
              <a:rPr lang="es-ES_tradnl" sz="3200" b="1" i="1" spc="85" dirty="0">
                <a:latin typeface="Trebuchet MS"/>
                <a:cs typeface="Trebuchet MS"/>
              </a:rPr>
              <a:t>a</a:t>
            </a:r>
            <a:r>
              <a:rPr lang="es-ES_tradnl" sz="3200" b="1" i="1" spc="25" dirty="0">
                <a:latin typeface="Trebuchet MS"/>
                <a:cs typeface="Trebuchet MS"/>
              </a:rPr>
              <a:t>r</a:t>
            </a:r>
            <a:r>
              <a:rPr lang="es-ES_tradnl" sz="3200" b="1" i="1" spc="90" dirty="0">
                <a:latin typeface="Trebuchet MS"/>
                <a:cs typeface="Trebuchet MS"/>
              </a:rPr>
              <a:t>a </a:t>
            </a:r>
            <a:r>
              <a:rPr lang="es-ES_tradnl" sz="3200" b="1" i="1" dirty="0">
                <a:latin typeface="Trebuchet MS"/>
                <a:cs typeface="Trebuchet MS"/>
              </a:rPr>
              <a:t>l</a:t>
            </a:r>
            <a:r>
              <a:rPr lang="es-ES_tradnl" sz="3200" b="1" i="1" spc="60" dirty="0">
                <a:latin typeface="Trebuchet MS"/>
                <a:cs typeface="Trebuchet MS"/>
              </a:rPr>
              <a:t>a  </a:t>
            </a:r>
            <a:r>
              <a:rPr lang="es-ES_tradnl" sz="3200" b="1" i="1" spc="25" dirty="0">
                <a:latin typeface="Trebuchet MS"/>
                <a:cs typeface="Trebuchet MS"/>
              </a:rPr>
              <a:t>e</a:t>
            </a:r>
            <a:r>
              <a:rPr lang="es-ES_tradnl" sz="3200" b="1" i="1" spc="-305" dirty="0">
                <a:latin typeface="Trebuchet MS"/>
                <a:cs typeface="Trebuchet MS"/>
              </a:rPr>
              <a:t>j</a:t>
            </a:r>
            <a:r>
              <a:rPr lang="es-ES_tradnl" sz="3200" b="1" i="1" spc="25" dirty="0">
                <a:latin typeface="Trebuchet MS"/>
                <a:cs typeface="Trebuchet MS"/>
              </a:rPr>
              <a:t>e</a:t>
            </a:r>
            <a:r>
              <a:rPr lang="es-ES_tradnl" sz="3200" b="1" i="1" spc="-55" dirty="0">
                <a:latin typeface="Trebuchet MS"/>
                <a:cs typeface="Trebuchet MS"/>
              </a:rPr>
              <a:t>c</a:t>
            </a:r>
            <a:r>
              <a:rPr lang="es-ES_tradnl" sz="3200" b="1" i="1" spc="120" dirty="0">
                <a:latin typeface="Trebuchet MS"/>
                <a:cs typeface="Trebuchet MS"/>
              </a:rPr>
              <a:t>u</a:t>
            </a:r>
            <a:r>
              <a:rPr lang="es-ES_tradnl" sz="3200" b="1" i="1" spc="-55" dirty="0">
                <a:latin typeface="Trebuchet MS"/>
                <a:cs typeface="Trebuchet MS"/>
              </a:rPr>
              <a:t>c</a:t>
            </a:r>
            <a:r>
              <a:rPr lang="es-ES_tradnl" sz="3200" b="1" i="1" spc="-10" dirty="0">
                <a:latin typeface="Trebuchet MS"/>
                <a:cs typeface="Trebuchet MS"/>
              </a:rPr>
              <a:t>i</a:t>
            </a:r>
            <a:r>
              <a:rPr lang="es-ES_tradnl" sz="3200" b="1" i="1" spc="180" dirty="0">
                <a:latin typeface="Trebuchet MS"/>
                <a:cs typeface="Trebuchet MS"/>
              </a:rPr>
              <a:t>ó</a:t>
            </a:r>
            <a:r>
              <a:rPr lang="es-ES_tradnl" sz="3200" b="1" i="1" spc="140" dirty="0">
                <a:latin typeface="Trebuchet MS"/>
                <a:cs typeface="Trebuchet MS"/>
              </a:rPr>
              <a:t>n </a:t>
            </a:r>
            <a:r>
              <a:rPr lang="es-ES_tradnl" sz="3200" b="1" i="1" spc="160" dirty="0">
                <a:latin typeface="Trebuchet MS"/>
                <a:cs typeface="Trebuchet MS"/>
              </a:rPr>
              <a:t>d</a:t>
            </a:r>
            <a:r>
              <a:rPr lang="es-ES_tradnl" sz="3200" b="1" i="1" spc="25" dirty="0">
                <a:latin typeface="Trebuchet MS"/>
                <a:cs typeface="Trebuchet MS"/>
              </a:rPr>
              <a:t>e</a:t>
            </a:r>
            <a:r>
              <a:rPr lang="es-ES_tradnl" sz="3200" b="1" i="1" spc="5" dirty="0">
                <a:latin typeface="Trebuchet MS"/>
                <a:cs typeface="Trebuchet MS"/>
              </a:rPr>
              <a:t>l  </a:t>
            </a:r>
            <a:r>
              <a:rPr lang="es-ES_tradnl" sz="3200" b="1" i="1" spc="20" dirty="0">
                <a:latin typeface="Trebuchet MS"/>
                <a:cs typeface="Trebuchet MS"/>
              </a:rPr>
              <a:t>trabajo</a:t>
            </a:r>
            <a:endParaRPr lang="es-ES_tradnl" sz="3200" b="1" i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920762" y="1638300"/>
            <a:ext cx="14367510" cy="7303706"/>
          </a:xfrm>
          <a:custGeom>
            <a:avLst/>
            <a:gdLst/>
            <a:ahLst/>
            <a:cxnLst/>
            <a:rect l="l" t="t" r="r" b="b"/>
            <a:pathLst>
              <a:path w="14367510" h="7600950">
                <a:moveTo>
                  <a:pt x="2193459" y="0"/>
                </a:moveTo>
                <a:lnTo>
                  <a:pt x="14367237" y="0"/>
                </a:lnTo>
                <a:lnTo>
                  <a:pt x="14367237" y="7600949"/>
                </a:lnTo>
                <a:lnTo>
                  <a:pt x="2193459" y="7600949"/>
                </a:lnTo>
                <a:lnTo>
                  <a:pt x="0" y="3800474"/>
                </a:lnTo>
                <a:lnTo>
                  <a:pt x="2193459" y="0"/>
                </a:lnTo>
                <a:close/>
              </a:path>
            </a:pathLst>
          </a:custGeom>
          <a:solidFill>
            <a:srgbClr val="173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70529" y="2240100"/>
            <a:ext cx="11512550" cy="16773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799"/>
              </a:lnSpc>
              <a:spcBef>
                <a:spcPts val="95"/>
              </a:spcBef>
            </a:pPr>
            <a:r>
              <a:rPr lang="es-ES_tradnl" sz="3200" b="1" dirty="0"/>
              <a:t>La</a:t>
            </a:r>
            <a:r>
              <a:rPr lang="es-ES_tradnl" sz="3200" b="1" spc="-250" dirty="0"/>
              <a:t> </a:t>
            </a:r>
            <a:r>
              <a:rPr lang="es-ES_tradnl" sz="3200" b="1" spc="-20" dirty="0"/>
              <a:t>determinación</a:t>
            </a:r>
            <a:r>
              <a:rPr lang="es-ES_tradnl" sz="3200" b="1" spc="-245" dirty="0"/>
              <a:t> </a:t>
            </a:r>
            <a:r>
              <a:rPr lang="es-ES_tradnl" sz="3200" b="1" spc="45" dirty="0"/>
              <a:t>de</a:t>
            </a:r>
            <a:r>
              <a:rPr lang="es-ES_tradnl" sz="3200" b="1" spc="-250" dirty="0"/>
              <a:t> </a:t>
            </a:r>
            <a:r>
              <a:rPr lang="es-ES_tradnl" sz="3200" b="1" dirty="0"/>
              <a:t>la</a:t>
            </a:r>
            <a:r>
              <a:rPr lang="es-ES_tradnl" sz="3200" b="1" spc="-245" dirty="0"/>
              <a:t> </a:t>
            </a:r>
            <a:r>
              <a:rPr lang="es-ES_tradnl" sz="3200" b="1" spc="-15" dirty="0"/>
              <a:t>importancia</a:t>
            </a:r>
            <a:r>
              <a:rPr lang="es-ES_tradnl" sz="3200" b="1" spc="-250" dirty="0"/>
              <a:t> </a:t>
            </a:r>
            <a:r>
              <a:rPr lang="es-ES_tradnl" sz="3200" b="1" spc="-40" dirty="0"/>
              <a:t>relativa</a:t>
            </a:r>
            <a:r>
              <a:rPr lang="es-ES_tradnl" sz="3200" b="1" spc="-245" dirty="0"/>
              <a:t> </a:t>
            </a:r>
            <a:r>
              <a:rPr lang="es-ES_tradnl" sz="3200" b="1" spc="20" dirty="0"/>
              <a:t>para</a:t>
            </a:r>
            <a:r>
              <a:rPr lang="es-ES_tradnl" sz="3200" b="1" spc="-250" dirty="0"/>
              <a:t> </a:t>
            </a:r>
            <a:r>
              <a:rPr lang="es-ES_tradnl" sz="3200" b="1" dirty="0"/>
              <a:t>la</a:t>
            </a:r>
            <a:r>
              <a:rPr lang="es-ES_tradnl" sz="3200" b="1" spc="-245" dirty="0"/>
              <a:t> </a:t>
            </a:r>
            <a:r>
              <a:rPr lang="es-ES_tradnl" sz="3200" b="1" spc="-60" dirty="0"/>
              <a:t>ejecución </a:t>
            </a:r>
            <a:r>
              <a:rPr lang="es-ES_tradnl" sz="3200" b="1" spc="-1000" dirty="0"/>
              <a:t> </a:t>
            </a:r>
            <a:r>
              <a:rPr lang="es-ES_tradnl" sz="3200" b="1" spc="5" dirty="0"/>
              <a:t>del </a:t>
            </a:r>
            <a:r>
              <a:rPr lang="es-ES_tradnl" sz="3200" b="1" spc="-45" dirty="0"/>
              <a:t>trabajo </a:t>
            </a:r>
            <a:r>
              <a:rPr lang="es-ES_tradnl" sz="3200" b="1" spc="105" dirty="0"/>
              <a:t>no </a:t>
            </a:r>
            <a:r>
              <a:rPr lang="es-ES_tradnl" sz="3200" b="1" spc="95" dirty="0"/>
              <a:t>es </a:t>
            </a:r>
            <a:r>
              <a:rPr lang="es-ES_tradnl" sz="3200" b="1" spc="80" dirty="0"/>
              <a:t>un </a:t>
            </a:r>
            <a:r>
              <a:rPr lang="es-ES_tradnl" sz="3200" b="1" spc="20" dirty="0"/>
              <a:t>simple </a:t>
            </a:r>
            <a:r>
              <a:rPr lang="es-ES_tradnl" sz="3200" b="1" spc="-25" dirty="0"/>
              <a:t>cálculo </a:t>
            </a:r>
            <a:r>
              <a:rPr lang="es-ES_tradnl" sz="3200" b="1" spc="-20" dirty="0"/>
              <a:t>mecánico; </a:t>
            </a:r>
            <a:r>
              <a:rPr lang="es-ES_tradnl" sz="3200" b="1" spc="15" dirty="0"/>
              <a:t> </a:t>
            </a:r>
            <a:r>
              <a:rPr lang="es-ES_tradnl" sz="3200" b="1" spc="-30" dirty="0"/>
              <a:t>implica </a:t>
            </a:r>
            <a:r>
              <a:rPr lang="es-ES_tradnl" sz="3200" b="1" dirty="0"/>
              <a:t>la </a:t>
            </a:r>
            <a:r>
              <a:rPr lang="es-ES_tradnl" sz="3200" b="1" spc="5" dirty="0"/>
              <a:t> </a:t>
            </a:r>
            <a:r>
              <a:rPr lang="es-ES_tradnl" sz="3200" b="1" spc="-20" dirty="0"/>
              <a:t>aplicación</a:t>
            </a:r>
            <a:r>
              <a:rPr lang="es-ES_tradnl" sz="3200" b="1" spc="-305" dirty="0"/>
              <a:t> </a:t>
            </a:r>
            <a:r>
              <a:rPr lang="es-ES_tradnl" sz="3200" b="1" spc="5" dirty="0"/>
              <a:t>del</a:t>
            </a:r>
            <a:r>
              <a:rPr lang="es-ES_tradnl" sz="3200" b="1" spc="-305" dirty="0"/>
              <a:t> </a:t>
            </a:r>
            <a:r>
              <a:rPr lang="es-ES_tradnl" sz="3200" b="1" spc="-75" dirty="0"/>
              <a:t>juicio</a:t>
            </a:r>
            <a:r>
              <a:rPr lang="es-ES_tradnl" sz="3200" b="1" spc="-305" dirty="0"/>
              <a:t> </a:t>
            </a:r>
            <a:r>
              <a:rPr lang="es-ES_tradnl" sz="3200" b="1" spc="-30" dirty="0"/>
              <a:t>profesional.</a:t>
            </a:r>
            <a:endParaRPr lang="es-ES_tradnl" sz="3200" b="1" dirty="0"/>
          </a:p>
        </p:txBody>
      </p:sp>
      <p:sp>
        <p:nvSpPr>
          <p:cNvPr id="5" name="object 5"/>
          <p:cNvSpPr txBox="1"/>
          <p:nvPr/>
        </p:nvSpPr>
        <p:spPr>
          <a:xfrm>
            <a:off x="6370529" y="5165415"/>
            <a:ext cx="11514455" cy="2819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799"/>
              </a:lnSpc>
              <a:spcBef>
                <a:spcPts val="95"/>
              </a:spcBef>
            </a:pPr>
            <a:r>
              <a:rPr lang="es-ES_tradnl" sz="3200" spc="105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lang="es-ES_tradnl" sz="32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dirty="0">
                <a:solidFill>
                  <a:srgbClr val="FFFFFF"/>
                </a:solidFill>
                <a:latin typeface="Trebuchet MS"/>
                <a:cs typeface="Trebuchet MS"/>
              </a:rPr>
              <a:t>ve</a:t>
            </a:r>
            <a:r>
              <a:rPr lang="es-ES_tradnl" sz="32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40" dirty="0">
                <a:solidFill>
                  <a:srgbClr val="FFFFFF"/>
                </a:solidFill>
                <a:latin typeface="Trebuchet MS"/>
                <a:cs typeface="Trebuchet MS"/>
              </a:rPr>
              <a:t>afectada</a:t>
            </a:r>
            <a:r>
              <a:rPr lang="es-ES_tradnl" sz="32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60" dirty="0">
                <a:solidFill>
                  <a:srgbClr val="FFFFFF"/>
                </a:solidFill>
                <a:latin typeface="Trebuchet MS"/>
                <a:cs typeface="Trebuchet MS"/>
              </a:rPr>
              <a:t>por</a:t>
            </a:r>
            <a:r>
              <a:rPr lang="es-ES_tradnl" sz="32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25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lang="es-ES_tradnl" sz="32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15" dirty="0">
                <a:solidFill>
                  <a:srgbClr val="FFFFFF"/>
                </a:solidFill>
                <a:latin typeface="Trebuchet MS"/>
                <a:cs typeface="Trebuchet MS"/>
              </a:rPr>
              <a:t>conocimiento</a:t>
            </a:r>
            <a:r>
              <a:rPr lang="es-ES_tradnl" sz="32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40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lang="es-ES_tradnl" sz="32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25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lang="es-ES_tradnl" sz="32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dirty="0">
                <a:solidFill>
                  <a:srgbClr val="FFFFFF"/>
                </a:solidFill>
                <a:latin typeface="Trebuchet MS"/>
                <a:cs typeface="Trebuchet MS"/>
              </a:rPr>
              <a:t>auditor</a:t>
            </a:r>
            <a:r>
              <a:rPr lang="es-ES_tradnl" sz="32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5" dirty="0">
                <a:solidFill>
                  <a:srgbClr val="FFFFFF"/>
                </a:solidFill>
                <a:latin typeface="Trebuchet MS"/>
                <a:cs typeface="Trebuchet MS"/>
              </a:rPr>
              <a:t>tenga</a:t>
            </a:r>
            <a:r>
              <a:rPr lang="es-ES_tradnl" sz="32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4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lang="es-ES_tradnl" sz="32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lang="es-ES_tradnl" sz="3200" spc="-10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60" dirty="0">
                <a:solidFill>
                  <a:srgbClr val="FFFFFF"/>
                </a:solidFill>
                <a:latin typeface="Trebuchet MS"/>
                <a:cs typeface="Trebuchet MS"/>
              </a:rPr>
              <a:t>entidad,</a:t>
            </a:r>
            <a:r>
              <a:rPr lang="es-ES_tradnl" sz="3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25" dirty="0">
                <a:solidFill>
                  <a:srgbClr val="FFFFFF"/>
                </a:solidFill>
                <a:latin typeface="Trebuchet MS"/>
                <a:cs typeface="Trebuchet MS"/>
              </a:rPr>
              <a:t>actualizado</a:t>
            </a:r>
            <a:r>
              <a:rPr lang="es-ES_tradnl" sz="3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dirty="0">
                <a:solidFill>
                  <a:srgbClr val="FFFFFF"/>
                </a:solidFill>
                <a:latin typeface="Trebuchet MS"/>
                <a:cs typeface="Trebuchet MS"/>
              </a:rPr>
              <a:t>durante</a:t>
            </a:r>
            <a:r>
              <a:rPr lang="es-ES_tradnl" sz="32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lang="es-ES_tradnl" sz="32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20" dirty="0">
                <a:solidFill>
                  <a:srgbClr val="FFFFFF"/>
                </a:solidFill>
                <a:latin typeface="Trebuchet MS"/>
                <a:cs typeface="Trebuchet MS"/>
              </a:rPr>
              <a:t>aplicación</a:t>
            </a:r>
            <a:r>
              <a:rPr lang="es-ES_tradnl" sz="3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4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lang="es-ES_tradnl" sz="32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90" dirty="0">
                <a:solidFill>
                  <a:srgbClr val="FFFFFF"/>
                </a:solidFill>
                <a:latin typeface="Trebuchet MS"/>
                <a:cs typeface="Trebuchet MS"/>
              </a:rPr>
              <a:t>los </a:t>
            </a:r>
            <a:r>
              <a:rPr lang="es-ES_tradnl" sz="32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dirty="0">
                <a:solidFill>
                  <a:srgbClr val="FFFFFF"/>
                </a:solidFill>
                <a:latin typeface="Trebuchet MS"/>
                <a:cs typeface="Trebuchet MS"/>
              </a:rPr>
              <a:t>procedimientos</a:t>
            </a:r>
            <a:r>
              <a:rPr lang="es-ES_tradnl" sz="3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4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lang="es-ES_tradnl" sz="3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5" dirty="0">
                <a:solidFill>
                  <a:srgbClr val="FFFFFF"/>
                </a:solidFill>
                <a:latin typeface="Trebuchet MS"/>
                <a:cs typeface="Trebuchet MS"/>
              </a:rPr>
              <a:t>valoración</a:t>
            </a:r>
            <a:r>
              <a:rPr lang="es-ES_tradnl" sz="3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5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lang="es-ES_tradnl" sz="3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40" dirty="0">
                <a:solidFill>
                  <a:srgbClr val="FFFFFF"/>
                </a:solidFill>
                <a:latin typeface="Trebuchet MS"/>
                <a:cs typeface="Trebuchet MS"/>
              </a:rPr>
              <a:t>riesgo,</a:t>
            </a:r>
            <a:r>
              <a:rPr lang="es-ES_tradnl" sz="3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4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lang="es-ES_tradnl" sz="3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60" dirty="0">
                <a:solidFill>
                  <a:srgbClr val="FFFFFF"/>
                </a:solidFill>
                <a:latin typeface="Trebuchet MS"/>
                <a:cs typeface="Trebuchet MS"/>
              </a:rPr>
              <a:t>por</a:t>
            </a:r>
            <a:r>
              <a:rPr lang="es-ES_tradnl" sz="3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lang="es-ES_tradnl" sz="3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30" dirty="0">
                <a:solidFill>
                  <a:srgbClr val="FFFFFF"/>
                </a:solidFill>
                <a:latin typeface="Trebuchet MS"/>
                <a:cs typeface="Trebuchet MS"/>
              </a:rPr>
              <a:t>naturaleza </a:t>
            </a:r>
            <a:r>
              <a:rPr lang="es-ES_tradnl" sz="3200" spc="-10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4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lang="es-ES_tradnl" sz="3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5" dirty="0">
                <a:solidFill>
                  <a:srgbClr val="FFFFFF"/>
                </a:solidFill>
                <a:latin typeface="Trebuchet MS"/>
                <a:cs typeface="Trebuchet MS"/>
              </a:rPr>
              <a:t>extensión</a:t>
            </a:r>
            <a:r>
              <a:rPr lang="es-ES_tradnl" sz="3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4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lang="es-ES_tradnl" sz="3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60" dirty="0">
                <a:solidFill>
                  <a:srgbClr val="FFFFFF"/>
                </a:solidFill>
                <a:latin typeface="Trebuchet MS"/>
                <a:cs typeface="Trebuchet MS"/>
              </a:rPr>
              <a:t>las</a:t>
            </a:r>
            <a:r>
              <a:rPr lang="es-ES_tradnl" sz="3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15" dirty="0">
                <a:solidFill>
                  <a:srgbClr val="FFFFFF"/>
                </a:solidFill>
                <a:latin typeface="Trebuchet MS"/>
                <a:cs typeface="Trebuchet MS"/>
              </a:rPr>
              <a:t>incorrecciones</a:t>
            </a:r>
            <a:r>
              <a:rPr lang="es-ES_tradnl" sz="3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20" dirty="0">
                <a:solidFill>
                  <a:srgbClr val="FFFFFF"/>
                </a:solidFill>
                <a:latin typeface="Trebuchet MS"/>
                <a:cs typeface="Trebuchet MS"/>
              </a:rPr>
              <a:t>identificadas</a:t>
            </a:r>
            <a:r>
              <a:rPr lang="es-ES_tradnl" sz="3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35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lang="es-ES_tradnl" sz="3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10" dirty="0">
                <a:solidFill>
                  <a:srgbClr val="FFFFFF"/>
                </a:solidFill>
                <a:latin typeface="Trebuchet MS"/>
                <a:cs typeface="Trebuchet MS"/>
              </a:rPr>
              <a:t>auditorías </a:t>
            </a:r>
            <a:r>
              <a:rPr lang="es-ES_tradnl" sz="3200" spc="-10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spc="-5" dirty="0">
                <a:solidFill>
                  <a:srgbClr val="FFFFFF"/>
                </a:solidFill>
                <a:latin typeface="Trebuchet MS"/>
                <a:cs typeface="Trebuchet MS"/>
              </a:rPr>
              <a:t>anteriores.</a:t>
            </a:r>
            <a:endParaRPr lang="es-ES_tradnl" sz="32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016" y="4041421"/>
            <a:ext cx="3397250" cy="22479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6199"/>
              </a:lnSpc>
              <a:spcBef>
                <a:spcPts val="90"/>
              </a:spcBef>
              <a:tabLst>
                <a:tab pos="1823085" algn="l"/>
                <a:tab pos="2727960" algn="l"/>
                <a:tab pos="2993390" algn="l"/>
              </a:tabLst>
            </a:pPr>
            <a:r>
              <a:rPr lang="es-ES_tradnl" sz="3200" b="1" i="1" spc="60" dirty="0">
                <a:latin typeface="Trebuchet MS"/>
                <a:cs typeface="Trebuchet MS"/>
              </a:rPr>
              <a:t>Importancia </a:t>
            </a:r>
            <a:r>
              <a:rPr lang="es-ES_tradnl" sz="3200" b="1" i="1" spc="65" dirty="0">
                <a:latin typeface="Trebuchet MS"/>
                <a:cs typeface="Trebuchet MS"/>
              </a:rPr>
              <a:t> </a:t>
            </a:r>
            <a:r>
              <a:rPr lang="es-ES_tradnl" sz="3200" b="1" i="1" spc="25" dirty="0">
                <a:latin typeface="Trebuchet MS"/>
                <a:cs typeface="Trebuchet MS"/>
              </a:rPr>
              <a:t>re</a:t>
            </a:r>
            <a:r>
              <a:rPr lang="es-ES_tradnl" sz="3200" b="1" i="1" dirty="0">
                <a:latin typeface="Trebuchet MS"/>
                <a:cs typeface="Trebuchet MS"/>
              </a:rPr>
              <a:t>l</a:t>
            </a:r>
            <a:r>
              <a:rPr lang="es-ES_tradnl" sz="3200" b="1" i="1" spc="85" dirty="0">
                <a:latin typeface="Trebuchet MS"/>
                <a:cs typeface="Trebuchet MS"/>
              </a:rPr>
              <a:t>a</a:t>
            </a:r>
            <a:r>
              <a:rPr lang="es-ES_tradnl" sz="3200" b="1" i="1" spc="-70" dirty="0">
                <a:latin typeface="Trebuchet MS"/>
                <a:cs typeface="Trebuchet MS"/>
              </a:rPr>
              <a:t>t</a:t>
            </a:r>
            <a:r>
              <a:rPr lang="es-ES_tradnl" sz="3200" b="1" i="1" spc="-10" dirty="0">
                <a:latin typeface="Trebuchet MS"/>
                <a:cs typeface="Trebuchet MS"/>
              </a:rPr>
              <a:t>i</a:t>
            </a:r>
            <a:r>
              <a:rPr lang="es-ES_tradnl" sz="3200" b="1" i="1" spc="60" dirty="0">
                <a:latin typeface="Trebuchet MS"/>
                <a:cs typeface="Trebuchet MS"/>
              </a:rPr>
              <a:t>v</a:t>
            </a:r>
            <a:r>
              <a:rPr lang="es-ES_tradnl" sz="3200" b="1" i="1" spc="90" dirty="0">
                <a:latin typeface="Trebuchet MS"/>
                <a:cs typeface="Trebuchet MS"/>
              </a:rPr>
              <a:t>a </a:t>
            </a:r>
            <a:r>
              <a:rPr lang="es-ES_tradnl" sz="3200" b="1" i="1" spc="150" dirty="0">
                <a:latin typeface="Trebuchet MS"/>
                <a:cs typeface="Trebuchet MS"/>
              </a:rPr>
              <a:t>p</a:t>
            </a:r>
            <a:r>
              <a:rPr lang="es-ES_tradnl" sz="3200" b="1" i="1" spc="85" dirty="0">
                <a:latin typeface="Trebuchet MS"/>
                <a:cs typeface="Trebuchet MS"/>
              </a:rPr>
              <a:t>a</a:t>
            </a:r>
            <a:r>
              <a:rPr lang="es-ES_tradnl" sz="3200" b="1" i="1" spc="25" dirty="0">
                <a:latin typeface="Trebuchet MS"/>
                <a:cs typeface="Trebuchet MS"/>
              </a:rPr>
              <a:t>r</a:t>
            </a:r>
            <a:r>
              <a:rPr lang="es-ES_tradnl" sz="3200" b="1" i="1" spc="90" dirty="0">
                <a:latin typeface="Trebuchet MS"/>
                <a:cs typeface="Trebuchet MS"/>
              </a:rPr>
              <a:t>a</a:t>
            </a:r>
            <a:r>
              <a:rPr lang="es-ES_tradnl" sz="3200" b="1" i="1" dirty="0">
                <a:latin typeface="Trebuchet MS"/>
                <a:cs typeface="Trebuchet MS"/>
              </a:rPr>
              <a:t>	l</a:t>
            </a:r>
            <a:r>
              <a:rPr lang="es-ES_tradnl" sz="3200" b="1" i="1" spc="60" dirty="0">
                <a:latin typeface="Trebuchet MS"/>
                <a:cs typeface="Trebuchet MS"/>
              </a:rPr>
              <a:t>a  </a:t>
            </a:r>
            <a:r>
              <a:rPr lang="es-ES_tradnl" sz="3200" b="1" i="1" spc="25" dirty="0">
                <a:latin typeface="Trebuchet MS"/>
                <a:cs typeface="Trebuchet MS"/>
              </a:rPr>
              <a:t>e</a:t>
            </a:r>
            <a:r>
              <a:rPr lang="es-ES_tradnl" sz="3200" b="1" i="1" spc="-305" dirty="0">
                <a:latin typeface="Trebuchet MS"/>
                <a:cs typeface="Trebuchet MS"/>
              </a:rPr>
              <a:t>j</a:t>
            </a:r>
            <a:r>
              <a:rPr lang="es-ES_tradnl" sz="3200" b="1" i="1" spc="25" dirty="0">
                <a:latin typeface="Trebuchet MS"/>
                <a:cs typeface="Trebuchet MS"/>
              </a:rPr>
              <a:t>e</a:t>
            </a:r>
            <a:r>
              <a:rPr lang="es-ES_tradnl" sz="3200" b="1" i="1" spc="-55" dirty="0">
                <a:latin typeface="Trebuchet MS"/>
                <a:cs typeface="Trebuchet MS"/>
              </a:rPr>
              <a:t>c</a:t>
            </a:r>
            <a:r>
              <a:rPr lang="es-ES_tradnl" sz="3200" b="1" i="1" spc="120" dirty="0">
                <a:latin typeface="Trebuchet MS"/>
                <a:cs typeface="Trebuchet MS"/>
              </a:rPr>
              <a:t>u</a:t>
            </a:r>
            <a:r>
              <a:rPr lang="es-ES_tradnl" sz="3200" b="1" i="1" spc="-55" dirty="0">
                <a:latin typeface="Trebuchet MS"/>
                <a:cs typeface="Trebuchet MS"/>
              </a:rPr>
              <a:t>c</a:t>
            </a:r>
            <a:r>
              <a:rPr lang="es-ES_tradnl" sz="3200" b="1" i="1" spc="-10" dirty="0">
                <a:latin typeface="Trebuchet MS"/>
                <a:cs typeface="Trebuchet MS"/>
              </a:rPr>
              <a:t>i</a:t>
            </a:r>
            <a:r>
              <a:rPr lang="es-ES_tradnl" sz="3200" b="1" i="1" spc="180" dirty="0">
                <a:latin typeface="Trebuchet MS"/>
                <a:cs typeface="Trebuchet MS"/>
              </a:rPr>
              <a:t>ó</a:t>
            </a:r>
            <a:r>
              <a:rPr lang="es-ES_tradnl" sz="3200" b="1" i="1" spc="140" dirty="0">
                <a:latin typeface="Trebuchet MS"/>
                <a:cs typeface="Trebuchet MS"/>
              </a:rPr>
              <a:t>n </a:t>
            </a:r>
            <a:r>
              <a:rPr lang="es-ES_tradnl" sz="3200" b="1" i="1" spc="160" dirty="0">
                <a:latin typeface="Trebuchet MS"/>
                <a:cs typeface="Trebuchet MS"/>
              </a:rPr>
              <a:t>d</a:t>
            </a:r>
            <a:r>
              <a:rPr lang="es-ES_tradnl" sz="3200" b="1" i="1" spc="25" dirty="0">
                <a:latin typeface="Trebuchet MS"/>
                <a:cs typeface="Trebuchet MS"/>
              </a:rPr>
              <a:t>e</a:t>
            </a:r>
            <a:r>
              <a:rPr lang="es-ES_tradnl" sz="3200" b="1" i="1" spc="5" dirty="0">
                <a:latin typeface="Trebuchet MS"/>
                <a:cs typeface="Trebuchet MS"/>
              </a:rPr>
              <a:t>l  </a:t>
            </a:r>
            <a:r>
              <a:rPr lang="es-ES_tradnl" sz="3200" b="1" i="1" spc="20" dirty="0">
                <a:latin typeface="Trebuchet MS"/>
                <a:cs typeface="Trebuchet MS"/>
              </a:rPr>
              <a:t>trabajo</a:t>
            </a:r>
            <a:endParaRPr lang="es-ES_tradnl" sz="3200" b="1" i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066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5150" y="2756493"/>
            <a:ext cx="6572848" cy="75305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000" y="2004114"/>
            <a:ext cx="10452100" cy="6968767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35"/>
              </a:spcBef>
            </a:pPr>
            <a:r>
              <a:rPr sz="3600" b="1" spc="-155" dirty="0">
                <a:solidFill>
                  <a:srgbClr val="FFFFFF"/>
                </a:solidFill>
                <a:latin typeface="Trebuchet MS"/>
                <a:cs typeface="Trebuchet MS"/>
              </a:rPr>
              <a:t>A13</a:t>
            </a:r>
            <a:endParaRPr lang="es-MX" sz="2800" spc="-14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635"/>
              </a:spcBef>
            </a:pPr>
            <a:r>
              <a:rPr lang="es-ES_tradnl" sz="3200" b="1" spc="100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lang="es-ES_tradnl" sz="32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55" dirty="0">
                <a:solidFill>
                  <a:srgbClr val="FFFFFF"/>
                </a:solidFill>
                <a:latin typeface="Trebuchet MS"/>
                <a:cs typeface="Trebuchet MS"/>
              </a:rPr>
              <a:t>necesario</a:t>
            </a:r>
            <a:r>
              <a:rPr lang="es-ES_tradnl" sz="32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50" dirty="0">
                <a:solidFill>
                  <a:srgbClr val="FFFFFF"/>
                </a:solidFill>
                <a:latin typeface="Trebuchet MS"/>
                <a:cs typeface="Trebuchet MS"/>
              </a:rPr>
              <a:t>revisar</a:t>
            </a:r>
            <a:r>
              <a:rPr lang="es-ES_tradnl" sz="32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3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lang="es-ES_tradnl" sz="32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40" dirty="0">
                <a:solidFill>
                  <a:srgbClr val="FFFFFF"/>
                </a:solidFill>
                <a:latin typeface="Trebuchet MS"/>
                <a:cs typeface="Trebuchet MS"/>
              </a:rPr>
              <a:t>importancia</a:t>
            </a:r>
            <a:r>
              <a:rPr lang="es-ES_tradnl" sz="32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-25" dirty="0">
                <a:solidFill>
                  <a:srgbClr val="FFFFFF"/>
                </a:solidFill>
                <a:latin typeface="Trebuchet MS"/>
                <a:cs typeface="Trebuchet MS"/>
              </a:rPr>
              <a:t>relativa,</a:t>
            </a:r>
            <a:r>
              <a:rPr lang="es-ES_tradnl" sz="32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85" dirty="0">
                <a:solidFill>
                  <a:srgbClr val="FFFFFF"/>
                </a:solidFill>
                <a:latin typeface="Trebuchet MS"/>
                <a:cs typeface="Trebuchet MS"/>
              </a:rPr>
              <a:t>debido</a:t>
            </a:r>
            <a:r>
              <a:rPr lang="es-ES_tradnl" sz="32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-145" dirty="0">
                <a:solidFill>
                  <a:srgbClr val="FFFFFF"/>
                </a:solidFill>
                <a:latin typeface="Trebuchet MS"/>
                <a:cs typeface="Trebuchet MS"/>
              </a:rPr>
              <a:t>a:</a:t>
            </a:r>
          </a:p>
          <a:p>
            <a:pPr marL="12700" algn="just">
              <a:lnSpc>
                <a:spcPct val="100000"/>
              </a:lnSpc>
              <a:spcBef>
                <a:spcPts val="635"/>
              </a:spcBef>
            </a:pPr>
            <a:endParaRPr lang="es-ES_tradnl" sz="2800" dirty="0">
              <a:latin typeface="Trebuchet MS"/>
              <a:cs typeface="Trebuchet MS"/>
            </a:endParaRPr>
          </a:p>
          <a:p>
            <a:pPr marL="469900" marR="10795" indent="-457200" algn="just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lang="es-ES_tradnl" sz="2800" spc="65" dirty="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lang="es-ES_tradnl" sz="2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55" dirty="0">
                <a:solidFill>
                  <a:srgbClr val="FFFFFF"/>
                </a:solidFill>
                <a:latin typeface="Trebuchet MS"/>
                <a:cs typeface="Trebuchet MS"/>
              </a:rPr>
              <a:t>cambio</a:t>
            </a:r>
            <a:r>
              <a:rPr lang="es-ES_tradnl" sz="2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7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lang="es-ES_tradnl" sz="2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90" dirty="0">
                <a:solidFill>
                  <a:srgbClr val="FFFFFF"/>
                </a:solidFill>
                <a:latin typeface="Trebuchet MS"/>
                <a:cs typeface="Trebuchet MS"/>
              </a:rPr>
              <a:t>las</a:t>
            </a:r>
            <a:r>
              <a:rPr lang="es-ES_tradnl" sz="2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45" dirty="0">
                <a:solidFill>
                  <a:srgbClr val="FFFFFF"/>
                </a:solidFill>
                <a:latin typeface="Trebuchet MS"/>
                <a:cs typeface="Trebuchet MS"/>
              </a:rPr>
              <a:t>circunstancias</a:t>
            </a:r>
            <a:r>
              <a:rPr lang="es-ES_tradnl" sz="2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60" dirty="0">
                <a:solidFill>
                  <a:srgbClr val="FFFFFF"/>
                </a:solidFill>
                <a:latin typeface="Trebuchet MS"/>
                <a:cs typeface="Trebuchet MS"/>
              </a:rPr>
              <a:t>ocurrido</a:t>
            </a:r>
            <a:r>
              <a:rPr lang="es-ES_tradnl" sz="2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50" dirty="0">
                <a:solidFill>
                  <a:srgbClr val="FFFFFF"/>
                </a:solidFill>
                <a:latin typeface="Trebuchet MS"/>
                <a:cs typeface="Trebuchet MS"/>
              </a:rPr>
              <a:t>durante</a:t>
            </a:r>
            <a:r>
              <a:rPr lang="es-ES_tradnl" sz="2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3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lang="es-ES_tradnl" sz="2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25" dirty="0">
                <a:solidFill>
                  <a:srgbClr val="FFFFFF"/>
                </a:solidFill>
                <a:latin typeface="Trebuchet MS"/>
                <a:cs typeface="Trebuchet MS"/>
              </a:rPr>
              <a:t>realización </a:t>
            </a:r>
            <a:r>
              <a:rPr lang="es-ES_tradnl" sz="2800" spc="-8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7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lang="es-ES_tradnl" sz="28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3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lang="es-ES_tradnl" sz="28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5" dirty="0">
                <a:solidFill>
                  <a:srgbClr val="FFFFFF"/>
                </a:solidFill>
                <a:latin typeface="Trebuchet MS"/>
                <a:cs typeface="Trebuchet MS"/>
              </a:rPr>
              <a:t>auditoría.</a:t>
            </a:r>
            <a:endParaRPr lang="es-ES_tradnl" sz="2800" dirty="0">
              <a:latin typeface="Trebuchet MS"/>
              <a:cs typeface="Trebuchet MS"/>
            </a:endParaRPr>
          </a:p>
          <a:p>
            <a:pPr marL="457200" indent="-4572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s-ES_tradnl" sz="2800" dirty="0">
              <a:latin typeface="Trebuchet MS"/>
              <a:cs typeface="Trebuchet MS"/>
            </a:endParaRPr>
          </a:p>
          <a:p>
            <a:pPr marL="469900" marR="5080" indent="-457200" algn="just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lang="es-ES_tradnl" sz="2800" spc="65" dirty="0">
                <a:solidFill>
                  <a:srgbClr val="FFFFFF"/>
                </a:solidFill>
                <a:latin typeface="Trebuchet MS"/>
                <a:cs typeface="Trebuchet MS"/>
              </a:rPr>
              <a:t>Nueva </a:t>
            </a:r>
            <a:r>
              <a:rPr lang="es-ES_tradnl" sz="2800" spc="10" dirty="0">
                <a:solidFill>
                  <a:srgbClr val="FFFFFF"/>
                </a:solidFill>
                <a:latin typeface="Trebuchet MS"/>
                <a:cs typeface="Trebuchet MS"/>
              </a:rPr>
              <a:t>información, </a:t>
            </a:r>
            <a:r>
              <a:rPr lang="es-ES_tradnl" sz="2800" spc="145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lang="es-ES_tradnl" sz="2800" spc="100" dirty="0">
                <a:solidFill>
                  <a:srgbClr val="FFFFFF"/>
                </a:solidFill>
                <a:latin typeface="Trebuchet MS"/>
                <a:cs typeface="Trebuchet MS"/>
              </a:rPr>
              <a:t>un </a:t>
            </a:r>
            <a:r>
              <a:rPr lang="es-ES_tradnl" sz="2800" spc="55" dirty="0">
                <a:solidFill>
                  <a:srgbClr val="FFFFFF"/>
                </a:solidFill>
                <a:latin typeface="Trebuchet MS"/>
                <a:cs typeface="Trebuchet MS"/>
              </a:rPr>
              <a:t>cambio </a:t>
            </a:r>
            <a:r>
              <a:rPr lang="es-ES_tradnl" sz="2800" spc="60" dirty="0">
                <a:solidFill>
                  <a:srgbClr val="FFFFFF"/>
                </a:solidFill>
                <a:latin typeface="Trebuchet MS"/>
                <a:cs typeface="Trebuchet MS"/>
              </a:rPr>
              <a:t>en </a:t>
            </a:r>
            <a:r>
              <a:rPr lang="es-ES_tradnl" sz="2800" spc="10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lang="es-ES_tradnl" sz="2800" spc="45" dirty="0">
                <a:solidFill>
                  <a:srgbClr val="FFFFFF"/>
                </a:solidFill>
                <a:latin typeface="Trebuchet MS"/>
                <a:cs typeface="Trebuchet MS"/>
              </a:rPr>
              <a:t>conocimiento d</a:t>
            </a:r>
            <a:r>
              <a:rPr lang="es-ES_tradnl" sz="2800" spc="10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lang="es-ES_tradnl" sz="28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50" dirty="0">
                <a:solidFill>
                  <a:srgbClr val="FFFFFF"/>
                </a:solidFill>
                <a:latin typeface="Trebuchet MS"/>
                <a:cs typeface="Trebuchet MS"/>
              </a:rPr>
              <a:t>auditor</a:t>
            </a:r>
            <a:r>
              <a:rPr lang="es-ES_tradnl" sz="28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25" dirty="0">
                <a:solidFill>
                  <a:srgbClr val="FFFFFF"/>
                </a:solidFill>
                <a:latin typeface="Trebuchet MS"/>
                <a:cs typeface="Trebuchet MS"/>
              </a:rPr>
              <a:t>sobre </a:t>
            </a:r>
            <a:r>
              <a:rPr lang="es-ES_tradnl" sz="2800" spc="3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lang="es-ES_tradnl" sz="28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50" dirty="0">
                <a:solidFill>
                  <a:srgbClr val="FFFFFF"/>
                </a:solidFill>
                <a:latin typeface="Trebuchet MS"/>
                <a:cs typeface="Trebuchet MS"/>
              </a:rPr>
              <a:t>entidad</a:t>
            </a:r>
            <a:r>
              <a:rPr lang="es-ES_tradnl" sz="28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4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lang="es-ES_tradnl" sz="28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165" dirty="0">
                <a:solidFill>
                  <a:srgbClr val="FFFFFF"/>
                </a:solidFill>
                <a:latin typeface="Trebuchet MS"/>
                <a:cs typeface="Trebuchet MS"/>
              </a:rPr>
              <a:t>sus </a:t>
            </a:r>
            <a:r>
              <a:rPr lang="es-ES_tradnl" sz="2800" spc="70" dirty="0">
                <a:solidFill>
                  <a:srgbClr val="FFFFFF"/>
                </a:solidFill>
                <a:latin typeface="Trebuchet MS"/>
                <a:cs typeface="Trebuchet MS"/>
              </a:rPr>
              <a:t>operaciones</a:t>
            </a:r>
            <a:r>
              <a:rPr lang="es-ES_tradnl" sz="2800" spc="75" dirty="0">
                <a:solidFill>
                  <a:srgbClr val="FFFFFF"/>
                </a:solidFill>
                <a:latin typeface="Trebuchet MS"/>
                <a:cs typeface="Trebuchet MS"/>
              </a:rPr>
              <a:t> como </a:t>
            </a:r>
            <a:r>
              <a:rPr lang="es-ES_tradnl" sz="28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65" dirty="0">
                <a:solidFill>
                  <a:srgbClr val="FFFFFF"/>
                </a:solidFill>
                <a:latin typeface="Trebuchet MS"/>
                <a:cs typeface="Trebuchet MS"/>
              </a:rPr>
              <a:t>resultado </a:t>
            </a:r>
            <a:r>
              <a:rPr lang="es-ES_tradnl" sz="2800" spc="7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lang="es-ES_tradnl" sz="2800" spc="60" dirty="0">
                <a:solidFill>
                  <a:srgbClr val="FFFFFF"/>
                </a:solidFill>
                <a:latin typeface="Trebuchet MS"/>
                <a:cs typeface="Trebuchet MS"/>
              </a:rPr>
              <a:t>procedimientos </a:t>
            </a:r>
            <a:r>
              <a:rPr lang="es-ES_tradnl" sz="2800" spc="70" dirty="0">
                <a:solidFill>
                  <a:srgbClr val="FFFFFF"/>
                </a:solidFill>
                <a:latin typeface="Trebuchet MS"/>
                <a:cs typeface="Trebuchet MS"/>
              </a:rPr>
              <a:t>posteriores de </a:t>
            </a:r>
            <a:r>
              <a:rPr lang="es-ES_tradnl" sz="28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5" dirty="0">
                <a:solidFill>
                  <a:srgbClr val="FFFFFF"/>
                </a:solidFill>
                <a:latin typeface="Trebuchet MS"/>
                <a:cs typeface="Trebuchet MS"/>
              </a:rPr>
              <a:t>auditoría.</a:t>
            </a:r>
            <a:endParaRPr lang="es-ES_tradnl"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S_tradnl" sz="2800" dirty="0">
              <a:latin typeface="Trebuchet MS"/>
              <a:cs typeface="Trebuchet MS"/>
            </a:endParaRPr>
          </a:p>
          <a:p>
            <a:pPr marL="12700" marR="9525" algn="just">
              <a:lnSpc>
                <a:spcPct val="116100"/>
              </a:lnSpc>
            </a:pPr>
            <a:r>
              <a:rPr lang="es-ES_tradnl" sz="2800" spc="85" dirty="0">
                <a:solidFill>
                  <a:srgbClr val="FFFFFF"/>
                </a:solidFill>
                <a:latin typeface="Trebuchet MS"/>
                <a:cs typeface="Trebuchet MS"/>
              </a:rPr>
              <a:t>Por </a:t>
            </a:r>
            <a:r>
              <a:rPr lang="es-ES_tradnl" sz="2800" spc="-30" dirty="0">
                <a:solidFill>
                  <a:srgbClr val="FFFFFF"/>
                </a:solidFill>
                <a:latin typeface="Trebuchet MS"/>
                <a:cs typeface="Trebuchet MS"/>
              </a:rPr>
              <a:t>ejemplo, </a:t>
            </a:r>
            <a:r>
              <a:rPr lang="es-ES_tradnl" sz="2800" spc="100" dirty="0">
                <a:solidFill>
                  <a:srgbClr val="FFFFFF"/>
                </a:solidFill>
                <a:latin typeface="Trebuchet MS"/>
                <a:cs typeface="Trebuchet MS"/>
              </a:rPr>
              <a:t>si </a:t>
            </a:r>
            <a:r>
              <a:rPr lang="es-ES_tradnl" sz="2800" spc="50" dirty="0">
                <a:solidFill>
                  <a:srgbClr val="FFFFFF"/>
                </a:solidFill>
                <a:latin typeface="Trebuchet MS"/>
                <a:cs typeface="Trebuchet MS"/>
              </a:rPr>
              <a:t>durante </a:t>
            </a:r>
            <a:r>
              <a:rPr lang="es-ES_tradnl" sz="2800" spc="35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lang="es-ES_tradnl" sz="2800" spc="45" dirty="0">
                <a:solidFill>
                  <a:srgbClr val="FFFFFF"/>
                </a:solidFill>
                <a:latin typeface="Trebuchet MS"/>
                <a:cs typeface="Trebuchet MS"/>
              </a:rPr>
              <a:t>auditoría </a:t>
            </a:r>
            <a:r>
              <a:rPr lang="es-ES_tradnl" sz="2800" spc="30" dirty="0">
                <a:solidFill>
                  <a:srgbClr val="FFFFFF"/>
                </a:solidFill>
                <a:latin typeface="Trebuchet MS"/>
                <a:cs typeface="Trebuchet MS"/>
              </a:rPr>
              <a:t>parece </a:t>
            </a:r>
            <a:r>
              <a:rPr lang="es-ES_tradnl" sz="28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70" dirty="0">
                <a:solidFill>
                  <a:srgbClr val="FFFFFF"/>
                </a:solidFill>
                <a:latin typeface="Trebuchet MS"/>
                <a:cs typeface="Trebuchet MS"/>
              </a:rPr>
              <a:t>probable</a:t>
            </a:r>
            <a:r>
              <a:rPr lang="es-ES_tradnl" sz="28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80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lang="es-ES_tradnl" sz="28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114" dirty="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lang="es-ES_tradnl" sz="28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80" dirty="0">
                <a:solidFill>
                  <a:srgbClr val="FFFFFF"/>
                </a:solidFill>
                <a:latin typeface="Trebuchet MS"/>
                <a:cs typeface="Trebuchet MS"/>
              </a:rPr>
              <a:t>resultados</a:t>
            </a:r>
            <a:r>
              <a:rPr lang="es-ES_tradnl" sz="28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45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lang="es-ES_tradnl" sz="28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75" dirty="0">
                <a:solidFill>
                  <a:srgbClr val="FFFFFF"/>
                </a:solidFill>
                <a:latin typeface="Trebuchet MS"/>
                <a:cs typeface="Trebuchet MS"/>
              </a:rPr>
              <a:t>período</a:t>
            </a:r>
            <a:r>
              <a:rPr lang="es-ES_tradnl" sz="28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95" dirty="0">
                <a:solidFill>
                  <a:srgbClr val="FFFFFF"/>
                </a:solidFill>
                <a:latin typeface="Trebuchet MS"/>
                <a:cs typeface="Trebuchet MS"/>
              </a:rPr>
              <a:t>sean</a:t>
            </a:r>
            <a:r>
              <a:rPr lang="es-ES_tradnl" sz="28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50" dirty="0">
                <a:solidFill>
                  <a:srgbClr val="FFFFFF"/>
                </a:solidFill>
                <a:latin typeface="Trebuchet MS"/>
                <a:cs typeface="Trebuchet MS"/>
              </a:rPr>
              <a:t>sustancialmente </a:t>
            </a:r>
            <a:r>
              <a:rPr lang="es-ES_tradnl" sz="2800" spc="35" dirty="0">
                <a:solidFill>
                  <a:srgbClr val="FFFFFF"/>
                </a:solidFill>
                <a:latin typeface="Trebuchet MS"/>
                <a:cs typeface="Trebuchet MS"/>
              </a:rPr>
              <a:t>diferentes </a:t>
            </a:r>
            <a:r>
              <a:rPr lang="es-ES_tradnl" sz="2800" spc="7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lang="es-ES_tradnl" sz="2800" spc="80" dirty="0">
                <a:solidFill>
                  <a:srgbClr val="FFFFFF"/>
                </a:solidFill>
                <a:latin typeface="Trebuchet MS"/>
                <a:cs typeface="Trebuchet MS"/>
              </a:rPr>
              <a:t>los </a:t>
            </a:r>
            <a:r>
              <a:rPr lang="es-ES_tradnl" sz="2800" spc="55" dirty="0">
                <a:solidFill>
                  <a:srgbClr val="FFFFFF"/>
                </a:solidFill>
                <a:latin typeface="Trebuchet MS"/>
                <a:cs typeface="Trebuchet MS"/>
              </a:rPr>
              <a:t>previstos </a:t>
            </a:r>
            <a:r>
              <a:rPr lang="es-ES_tradnl" sz="2800" spc="45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lang="es-ES_tradnl" sz="2800" spc="25" dirty="0">
                <a:solidFill>
                  <a:srgbClr val="FFFFFF"/>
                </a:solidFill>
                <a:latin typeface="Trebuchet MS"/>
                <a:cs typeface="Trebuchet MS"/>
              </a:rPr>
              <a:t>utilizados </a:t>
            </a:r>
            <a:r>
              <a:rPr lang="es-ES_tradnl" sz="2800" spc="60" dirty="0">
                <a:solidFill>
                  <a:srgbClr val="FFFFFF"/>
                </a:solidFill>
                <a:latin typeface="Trebuchet MS"/>
                <a:cs typeface="Trebuchet MS"/>
              </a:rPr>
              <a:t>en </a:t>
            </a:r>
            <a:r>
              <a:rPr lang="es-ES_tradnl" sz="2800" spc="35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lang="es-ES_tradnl" sz="2800" spc="40" dirty="0">
                <a:solidFill>
                  <a:srgbClr val="FFFFFF"/>
                </a:solidFill>
                <a:latin typeface="Trebuchet MS"/>
                <a:cs typeface="Trebuchet MS"/>
              </a:rPr>
              <a:t>determinación </a:t>
            </a:r>
            <a:r>
              <a:rPr lang="es-ES_tradnl" sz="2800" spc="7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lang="es-ES_tradnl" sz="2800" spc="35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lang="es-ES_tradnl" sz="2800" spc="40" dirty="0">
                <a:solidFill>
                  <a:srgbClr val="FFFFFF"/>
                </a:solidFill>
                <a:latin typeface="Trebuchet MS"/>
                <a:cs typeface="Trebuchet MS"/>
              </a:rPr>
              <a:t>importancia </a:t>
            </a:r>
            <a:r>
              <a:rPr lang="es-ES_tradnl" sz="28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-25" dirty="0">
                <a:solidFill>
                  <a:srgbClr val="FFFFFF"/>
                </a:solidFill>
                <a:latin typeface="Trebuchet MS"/>
                <a:cs typeface="Trebuchet MS"/>
              </a:rPr>
              <a:t>relativa.</a:t>
            </a:r>
            <a:endParaRPr lang="es-ES_tradnl" sz="2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603290"/>
            <a:ext cx="10230485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spcBef>
                <a:spcPts val="90"/>
              </a:spcBef>
            </a:pPr>
            <a:r>
              <a:rPr sz="4000" b="1" i="1" spc="140" dirty="0">
                <a:latin typeface="Trebuchet MS"/>
                <a:cs typeface="Trebuchet MS"/>
              </a:rPr>
              <a:t>Revisión</a:t>
            </a:r>
            <a:r>
              <a:rPr sz="4000" b="1" i="1" spc="-65" dirty="0">
                <a:latin typeface="Trebuchet MS"/>
                <a:cs typeface="Trebuchet MS"/>
              </a:rPr>
              <a:t> </a:t>
            </a:r>
            <a:r>
              <a:rPr sz="4000" b="1" i="1" spc="100" dirty="0">
                <a:latin typeface="Trebuchet MS"/>
                <a:cs typeface="Trebuchet MS"/>
              </a:rPr>
              <a:t>a</a:t>
            </a:r>
            <a:r>
              <a:rPr sz="4000" b="1" i="1" spc="-60" dirty="0">
                <a:latin typeface="Trebuchet MS"/>
                <a:cs typeface="Trebuchet MS"/>
              </a:rPr>
              <a:t> </a:t>
            </a:r>
            <a:r>
              <a:rPr sz="4000" b="1" i="1" spc="135" dirty="0">
                <a:latin typeface="Trebuchet MS"/>
                <a:cs typeface="Trebuchet MS"/>
              </a:rPr>
              <a:t>medida</a:t>
            </a:r>
            <a:r>
              <a:rPr sz="4000" b="1" i="1" spc="-65" dirty="0">
                <a:latin typeface="Trebuchet MS"/>
                <a:cs typeface="Trebuchet MS"/>
              </a:rPr>
              <a:t> </a:t>
            </a:r>
            <a:r>
              <a:rPr sz="4000" b="1" i="1" spc="70" dirty="0">
                <a:latin typeface="Trebuchet MS"/>
                <a:cs typeface="Trebuchet MS"/>
              </a:rPr>
              <a:t>que</a:t>
            </a:r>
            <a:r>
              <a:rPr sz="4000" b="1" i="1" spc="-60" dirty="0">
                <a:latin typeface="Trebuchet MS"/>
                <a:cs typeface="Trebuchet MS"/>
              </a:rPr>
              <a:t> </a:t>
            </a:r>
            <a:r>
              <a:rPr sz="4000" b="1" i="1" spc="130" dirty="0">
                <a:latin typeface="Trebuchet MS"/>
                <a:cs typeface="Trebuchet MS"/>
              </a:rPr>
              <a:t>la</a:t>
            </a:r>
            <a:r>
              <a:rPr sz="4000" b="1" i="1" spc="-65" dirty="0">
                <a:latin typeface="Trebuchet MS"/>
                <a:cs typeface="Trebuchet MS"/>
              </a:rPr>
              <a:t> </a:t>
            </a:r>
            <a:r>
              <a:rPr sz="4000" b="1" i="1" spc="135" dirty="0">
                <a:latin typeface="Trebuchet MS"/>
                <a:cs typeface="Trebuchet MS"/>
              </a:rPr>
              <a:t>auditoría </a:t>
            </a:r>
            <a:r>
              <a:rPr sz="4000" b="1" i="1" spc="-1415" dirty="0">
                <a:latin typeface="Trebuchet MS"/>
                <a:cs typeface="Trebuchet MS"/>
              </a:rPr>
              <a:t> </a:t>
            </a:r>
            <a:r>
              <a:rPr sz="4000" b="1" i="1" spc="105" dirty="0">
                <a:latin typeface="Trebuchet MS"/>
                <a:cs typeface="Trebuchet MS"/>
              </a:rPr>
              <a:t>avanza</a:t>
            </a:r>
            <a:endParaRPr sz="4000" i="1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601193" y="1"/>
            <a:ext cx="5687060" cy="1820545"/>
          </a:xfrm>
          <a:custGeom>
            <a:avLst/>
            <a:gdLst/>
            <a:ahLst/>
            <a:cxnLst/>
            <a:rect l="l" t="t" r="r" b="b"/>
            <a:pathLst>
              <a:path w="5687059" h="1820545">
                <a:moveTo>
                  <a:pt x="5686806" y="1820145"/>
                </a:moveTo>
                <a:lnTo>
                  <a:pt x="1050737" y="1820145"/>
                </a:lnTo>
                <a:lnTo>
                  <a:pt x="0" y="0"/>
                </a:lnTo>
                <a:lnTo>
                  <a:pt x="5686806" y="0"/>
                </a:lnTo>
                <a:lnTo>
                  <a:pt x="5686806" y="18201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99" cy="10286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238306"/>
              <a:ext cx="10897235" cy="5048885"/>
            </a:xfrm>
            <a:custGeom>
              <a:avLst/>
              <a:gdLst/>
              <a:ahLst/>
              <a:cxnLst/>
              <a:rect l="l" t="t" r="r" b="b"/>
              <a:pathLst>
                <a:path w="10897235" h="5048884">
                  <a:moveTo>
                    <a:pt x="0" y="0"/>
                  </a:moveTo>
                  <a:lnTo>
                    <a:pt x="7981707" y="0"/>
                  </a:lnTo>
                  <a:lnTo>
                    <a:pt x="10896808" y="5048693"/>
                  </a:lnTo>
                  <a:lnTo>
                    <a:pt x="0" y="5048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8282532"/>
            <a:ext cx="7434580" cy="1220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850" b="1" spc="-994" dirty="0">
                <a:latin typeface="Trebuchet MS"/>
                <a:cs typeface="Trebuchet MS"/>
              </a:rPr>
              <a:t>¡</a:t>
            </a:r>
            <a:r>
              <a:rPr sz="7850" b="1" spc="290" dirty="0">
                <a:latin typeface="Trebuchet MS"/>
                <a:cs typeface="Trebuchet MS"/>
              </a:rPr>
              <a:t>M</a:t>
            </a:r>
            <a:r>
              <a:rPr sz="7850" b="1" spc="-145" dirty="0">
                <a:latin typeface="Trebuchet MS"/>
                <a:cs typeface="Trebuchet MS"/>
              </a:rPr>
              <a:t>u</a:t>
            </a:r>
            <a:r>
              <a:rPr sz="7850" b="1" spc="-275" dirty="0">
                <a:latin typeface="Trebuchet MS"/>
                <a:cs typeface="Trebuchet MS"/>
              </a:rPr>
              <a:t>c</a:t>
            </a:r>
            <a:r>
              <a:rPr sz="7850" b="1" spc="-120" dirty="0">
                <a:latin typeface="Trebuchet MS"/>
                <a:cs typeface="Trebuchet MS"/>
              </a:rPr>
              <a:t>h</a:t>
            </a:r>
            <a:r>
              <a:rPr sz="7850" b="1" spc="100" dirty="0">
                <a:latin typeface="Trebuchet MS"/>
                <a:cs typeface="Trebuchet MS"/>
              </a:rPr>
              <a:t>a</a:t>
            </a:r>
            <a:r>
              <a:rPr sz="7850" b="1" spc="370" dirty="0">
                <a:latin typeface="Trebuchet MS"/>
                <a:cs typeface="Trebuchet MS"/>
              </a:rPr>
              <a:t>s</a:t>
            </a:r>
            <a:r>
              <a:rPr sz="7850" b="1" spc="-455" dirty="0">
                <a:latin typeface="Trebuchet MS"/>
                <a:cs typeface="Trebuchet MS"/>
              </a:rPr>
              <a:t> </a:t>
            </a:r>
            <a:r>
              <a:rPr sz="7850" b="1" spc="315" dirty="0">
                <a:latin typeface="Trebuchet MS"/>
                <a:cs typeface="Trebuchet MS"/>
              </a:rPr>
              <a:t>g</a:t>
            </a:r>
            <a:r>
              <a:rPr sz="7850" b="1" spc="-250" dirty="0">
                <a:latin typeface="Trebuchet MS"/>
                <a:cs typeface="Trebuchet MS"/>
              </a:rPr>
              <a:t>r</a:t>
            </a:r>
            <a:r>
              <a:rPr sz="7850" b="1" spc="100" dirty="0">
                <a:latin typeface="Trebuchet MS"/>
                <a:cs typeface="Trebuchet MS"/>
              </a:rPr>
              <a:t>a</a:t>
            </a:r>
            <a:r>
              <a:rPr sz="7850" b="1" spc="-275" dirty="0">
                <a:latin typeface="Trebuchet MS"/>
                <a:cs typeface="Trebuchet MS"/>
              </a:rPr>
              <a:t>c</a:t>
            </a:r>
            <a:r>
              <a:rPr sz="7850" b="1" spc="-135" dirty="0">
                <a:latin typeface="Trebuchet MS"/>
                <a:cs typeface="Trebuchet MS"/>
              </a:rPr>
              <a:t>i</a:t>
            </a:r>
            <a:r>
              <a:rPr sz="7850" b="1" spc="100" dirty="0">
                <a:latin typeface="Trebuchet MS"/>
                <a:cs typeface="Trebuchet MS"/>
              </a:rPr>
              <a:t>a</a:t>
            </a:r>
            <a:r>
              <a:rPr sz="7850" b="1" spc="365" dirty="0">
                <a:latin typeface="Trebuchet MS"/>
                <a:cs typeface="Trebuchet MS"/>
              </a:rPr>
              <a:t>s</a:t>
            </a:r>
            <a:r>
              <a:rPr sz="7850" b="1" spc="-994" dirty="0">
                <a:latin typeface="Trebuchet MS"/>
                <a:cs typeface="Trebuchet MS"/>
              </a:rPr>
              <a:t>!</a:t>
            </a:r>
            <a:endParaRPr sz="7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5811500" cy="1981677"/>
          </a:xfrm>
          <a:custGeom>
            <a:avLst/>
            <a:gdLst/>
            <a:ahLst/>
            <a:cxnLst/>
            <a:rect l="l" t="t" r="r" b="b"/>
            <a:pathLst>
              <a:path w="15811500" h="2264410">
                <a:moveTo>
                  <a:pt x="14504204" y="2264080"/>
                </a:moveTo>
                <a:lnTo>
                  <a:pt x="0" y="2264080"/>
                </a:lnTo>
                <a:lnTo>
                  <a:pt x="0" y="0"/>
                </a:lnTo>
                <a:lnTo>
                  <a:pt x="15811290" y="0"/>
                </a:lnTo>
                <a:lnTo>
                  <a:pt x="14504204" y="2264080"/>
                </a:lnTo>
                <a:close/>
              </a:path>
            </a:pathLst>
          </a:custGeom>
          <a:solidFill>
            <a:srgbClr val="A066C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D9E51D00-4BED-3FBB-1D43-01A2977427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038600" y="436982"/>
            <a:ext cx="16857579" cy="1319793"/>
          </a:xfrm>
          <a:prstGeom prst="rect">
            <a:avLst/>
          </a:prstGeom>
        </p:spPr>
        <p:txBody>
          <a:bodyPr vert="horz" wrap="square" lIns="0" tIns="189429" rIns="0" bIns="0" rtlCol="0">
            <a:spAutoFit/>
          </a:bodyPr>
          <a:lstStyle/>
          <a:p>
            <a:pPr marL="6858634" marR="5080">
              <a:lnSpc>
                <a:spcPts val="4430"/>
              </a:lnSpc>
              <a:spcBef>
                <a:spcPts val="220"/>
              </a:spcBef>
            </a:pPr>
            <a:r>
              <a:rPr lang="es-MX" sz="3700" b="1" spc="45" dirty="0">
                <a:latin typeface="Trebuchet MS"/>
                <a:cs typeface="Trebuchet MS"/>
              </a:rPr>
              <a:t>GUÍA</a:t>
            </a:r>
            <a:r>
              <a:rPr lang="es-MX" sz="3700" b="1" spc="-55" dirty="0">
                <a:latin typeface="Trebuchet MS"/>
                <a:cs typeface="Trebuchet MS"/>
              </a:rPr>
              <a:t> </a:t>
            </a:r>
            <a:r>
              <a:rPr lang="es-MX" sz="3700" b="1" spc="60" dirty="0">
                <a:latin typeface="Trebuchet MS"/>
                <a:cs typeface="Trebuchet MS"/>
              </a:rPr>
              <a:t>DE</a:t>
            </a:r>
            <a:r>
              <a:rPr lang="es-MX" sz="3700" b="1" spc="-50" dirty="0">
                <a:latin typeface="Trebuchet MS"/>
                <a:cs typeface="Trebuchet MS"/>
              </a:rPr>
              <a:t> </a:t>
            </a:r>
            <a:r>
              <a:rPr lang="es-MX" sz="3700" b="1" spc="85" dirty="0">
                <a:latin typeface="Trebuchet MS"/>
                <a:cs typeface="Trebuchet MS"/>
              </a:rPr>
              <a:t>APLICACIÓN</a:t>
            </a:r>
            <a:r>
              <a:rPr lang="es-MX" sz="3700" b="1" spc="-50" dirty="0">
                <a:latin typeface="Trebuchet MS"/>
                <a:cs typeface="Trebuchet MS"/>
              </a:rPr>
              <a:t> </a:t>
            </a:r>
            <a:r>
              <a:rPr lang="es-MX" sz="3700" b="1" spc="-25" dirty="0">
                <a:latin typeface="Trebuchet MS"/>
                <a:cs typeface="Trebuchet MS"/>
              </a:rPr>
              <a:t>Y</a:t>
            </a:r>
            <a:r>
              <a:rPr lang="es-MX" sz="3700" b="1" spc="-50" dirty="0">
                <a:latin typeface="Trebuchet MS"/>
                <a:cs typeface="Trebuchet MS"/>
              </a:rPr>
              <a:t> </a:t>
            </a:r>
            <a:r>
              <a:rPr lang="es-MX" sz="3700" b="1" spc="140" dirty="0">
                <a:latin typeface="Trebuchet MS"/>
                <a:cs typeface="Trebuchet MS"/>
              </a:rPr>
              <a:t>OTRAS</a:t>
            </a:r>
            <a:r>
              <a:rPr lang="es-MX" sz="3700" b="1" spc="-50" dirty="0">
                <a:latin typeface="Trebuchet MS"/>
                <a:cs typeface="Trebuchet MS"/>
              </a:rPr>
              <a:t> </a:t>
            </a:r>
            <a:r>
              <a:rPr lang="es-MX" sz="3700" b="1" spc="114" dirty="0">
                <a:latin typeface="Trebuchet MS"/>
                <a:cs typeface="Trebuchet MS"/>
              </a:rPr>
              <a:t>ANOTACIONES </a:t>
            </a:r>
            <a:r>
              <a:rPr lang="es-MX" sz="3700" b="1" spc="-1100" dirty="0">
                <a:latin typeface="Trebuchet MS"/>
                <a:cs typeface="Trebuchet MS"/>
              </a:rPr>
              <a:t> </a:t>
            </a:r>
            <a:r>
              <a:rPr lang="es-MX" sz="3700" b="1" spc="100" dirty="0">
                <a:latin typeface="Trebuchet MS"/>
                <a:cs typeface="Trebuchet MS"/>
              </a:rPr>
              <a:t>EXPLICATIVAS</a:t>
            </a:r>
            <a:endParaRPr lang="es-MX" sz="3700" dirty="0">
              <a:latin typeface="Trebuchet MS"/>
              <a:cs typeface="Trebuchet MS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8A2312AD-14F5-12E2-4477-01F23118D5C9}"/>
              </a:ext>
            </a:extLst>
          </p:cNvPr>
          <p:cNvSpPr txBox="1"/>
          <p:nvPr/>
        </p:nvSpPr>
        <p:spPr>
          <a:xfrm>
            <a:off x="871144" y="2278093"/>
            <a:ext cx="11798661" cy="11355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800" b="1" i="1" spc="60" dirty="0">
                <a:latin typeface="Trebuchet MS"/>
                <a:cs typeface="Trebuchet MS"/>
              </a:rPr>
              <a:t>Importancia</a:t>
            </a:r>
            <a:r>
              <a:rPr sz="2800" b="1" i="1" spc="-15" dirty="0">
                <a:latin typeface="Trebuchet MS"/>
                <a:cs typeface="Trebuchet MS"/>
              </a:rPr>
              <a:t> </a:t>
            </a:r>
            <a:r>
              <a:rPr sz="2800" b="1" i="1" spc="45" dirty="0">
                <a:latin typeface="Trebuchet MS"/>
                <a:cs typeface="Trebuchet MS"/>
              </a:rPr>
              <a:t>relativa</a:t>
            </a:r>
            <a:r>
              <a:rPr sz="2800" b="1" i="1" spc="-15" dirty="0">
                <a:latin typeface="Trebuchet MS"/>
                <a:cs typeface="Trebuchet MS"/>
              </a:rPr>
              <a:t> </a:t>
            </a:r>
            <a:r>
              <a:rPr sz="2800" b="1" i="1" spc="-50" dirty="0">
                <a:latin typeface="Trebuchet MS"/>
                <a:cs typeface="Trebuchet MS"/>
              </a:rPr>
              <a:t>y</a:t>
            </a:r>
            <a:r>
              <a:rPr sz="2800" b="1" i="1" spc="-15" dirty="0">
                <a:latin typeface="Trebuchet MS"/>
                <a:cs typeface="Trebuchet MS"/>
              </a:rPr>
              <a:t> </a:t>
            </a:r>
            <a:r>
              <a:rPr sz="2800" b="1" i="1" spc="90" dirty="0">
                <a:latin typeface="Trebuchet MS"/>
                <a:cs typeface="Trebuchet MS"/>
              </a:rPr>
              <a:t>riesgo</a:t>
            </a:r>
            <a:r>
              <a:rPr sz="2800" b="1" i="1" spc="-15" dirty="0">
                <a:latin typeface="Trebuchet MS"/>
                <a:cs typeface="Trebuchet MS"/>
              </a:rPr>
              <a:t> </a:t>
            </a:r>
            <a:r>
              <a:rPr sz="2800" b="1" i="1" spc="30" dirty="0">
                <a:latin typeface="Trebuchet MS"/>
                <a:cs typeface="Trebuchet MS"/>
              </a:rPr>
              <a:t>de</a:t>
            </a:r>
            <a:r>
              <a:rPr sz="2800" b="1" i="1" spc="-10" dirty="0">
                <a:latin typeface="Trebuchet MS"/>
                <a:cs typeface="Trebuchet MS"/>
              </a:rPr>
              <a:t> </a:t>
            </a:r>
            <a:r>
              <a:rPr sz="2800" b="1" i="1" spc="60" dirty="0">
                <a:latin typeface="Trebuchet MS"/>
                <a:cs typeface="Trebuchet MS"/>
              </a:rPr>
              <a:t>auditoría</a:t>
            </a:r>
            <a:endParaRPr sz="2800" i="1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500" dirty="0">
              <a:latin typeface="Trebuchet MS"/>
              <a:cs typeface="Trebuchet MS"/>
            </a:endParaRPr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517B741A-C00F-E98B-9EF0-66FE07CD2B05}"/>
              </a:ext>
            </a:extLst>
          </p:cNvPr>
          <p:cNvSpPr txBox="1"/>
          <p:nvPr/>
        </p:nvSpPr>
        <p:spPr>
          <a:xfrm>
            <a:off x="2727389" y="3131856"/>
            <a:ext cx="9709150" cy="8816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spc="10" dirty="0">
                <a:latin typeface="Trebuchet MS"/>
                <a:cs typeface="Trebuchet MS"/>
              </a:rPr>
              <a:t>A</a:t>
            </a:r>
            <a:r>
              <a:rPr sz="3200" b="1" spc="-160" dirty="0">
                <a:latin typeface="Trebuchet MS"/>
                <a:cs typeface="Trebuchet MS"/>
              </a:rPr>
              <a:t>1</a:t>
            </a:r>
            <a:r>
              <a:rPr sz="3200" b="1" spc="-305" dirty="0">
                <a:latin typeface="Trebuchet MS"/>
                <a:cs typeface="Trebuchet MS"/>
              </a:rPr>
              <a:t>.</a:t>
            </a:r>
            <a:r>
              <a:rPr sz="3200" b="1" spc="-95" dirty="0">
                <a:latin typeface="Trebuchet MS"/>
                <a:cs typeface="Trebuchet MS"/>
              </a:rPr>
              <a:t> </a:t>
            </a:r>
            <a:r>
              <a:rPr sz="2800" b="1" spc="75" dirty="0">
                <a:latin typeface="Trebuchet MS"/>
                <a:cs typeface="Trebuchet MS"/>
              </a:rPr>
              <a:t>O</a:t>
            </a:r>
            <a:r>
              <a:rPr sz="2800" b="1" spc="125" dirty="0">
                <a:latin typeface="Trebuchet MS"/>
                <a:cs typeface="Trebuchet MS"/>
              </a:rPr>
              <a:t>b</a:t>
            </a:r>
            <a:r>
              <a:rPr sz="2800" b="1" spc="-195" dirty="0">
                <a:latin typeface="Trebuchet MS"/>
                <a:cs typeface="Trebuchet MS"/>
              </a:rPr>
              <a:t>j</a:t>
            </a:r>
            <a:r>
              <a:rPr sz="2800" b="1" spc="35" dirty="0">
                <a:latin typeface="Trebuchet MS"/>
                <a:cs typeface="Trebuchet MS"/>
              </a:rPr>
              <a:t>e</a:t>
            </a:r>
            <a:r>
              <a:rPr sz="2800" b="1" spc="-30" dirty="0">
                <a:latin typeface="Trebuchet MS"/>
                <a:cs typeface="Trebuchet MS"/>
              </a:rPr>
              <a:t>t</a:t>
            </a:r>
            <a:r>
              <a:rPr sz="2800" b="1" spc="10" dirty="0">
                <a:latin typeface="Trebuchet MS"/>
                <a:cs typeface="Trebuchet MS"/>
              </a:rPr>
              <a:t>i</a:t>
            </a:r>
            <a:r>
              <a:rPr sz="2800" b="1" spc="60" dirty="0">
                <a:latin typeface="Trebuchet MS"/>
                <a:cs typeface="Trebuchet MS"/>
              </a:rPr>
              <a:t>v</a:t>
            </a:r>
            <a:r>
              <a:rPr sz="2800" b="1" spc="145" dirty="0">
                <a:latin typeface="Trebuchet MS"/>
                <a:cs typeface="Trebuchet MS"/>
              </a:rPr>
              <a:t>o</a:t>
            </a:r>
            <a:r>
              <a:rPr sz="2800" b="1" spc="190" dirty="0">
                <a:latin typeface="Trebuchet MS"/>
                <a:cs typeface="Trebuchet MS"/>
              </a:rPr>
              <a:t>s</a:t>
            </a:r>
            <a:r>
              <a:rPr sz="2800" b="1" spc="-95" dirty="0">
                <a:latin typeface="Trebuchet MS"/>
                <a:cs typeface="Trebuchet MS"/>
              </a:rPr>
              <a:t> </a:t>
            </a:r>
            <a:r>
              <a:rPr sz="2800" b="1" spc="110" dirty="0">
                <a:latin typeface="Trebuchet MS"/>
                <a:cs typeface="Trebuchet MS"/>
              </a:rPr>
              <a:t>g</a:t>
            </a:r>
            <a:r>
              <a:rPr sz="2800" b="1" spc="20" dirty="0">
                <a:latin typeface="Trebuchet MS"/>
                <a:cs typeface="Trebuchet MS"/>
              </a:rPr>
              <a:t>l</a:t>
            </a:r>
            <a:r>
              <a:rPr sz="2800" b="1" spc="145" dirty="0">
                <a:latin typeface="Trebuchet MS"/>
                <a:cs typeface="Trebuchet MS"/>
              </a:rPr>
              <a:t>o</a:t>
            </a:r>
            <a:r>
              <a:rPr sz="2800" b="1" spc="125" dirty="0">
                <a:latin typeface="Trebuchet MS"/>
                <a:cs typeface="Trebuchet MS"/>
              </a:rPr>
              <a:t>b</a:t>
            </a:r>
            <a:r>
              <a:rPr sz="2800" b="1" spc="75" dirty="0">
                <a:latin typeface="Trebuchet MS"/>
                <a:cs typeface="Trebuchet MS"/>
              </a:rPr>
              <a:t>a</a:t>
            </a:r>
            <a:r>
              <a:rPr sz="2800" b="1" spc="20" dirty="0">
                <a:latin typeface="Trebuchet MS"/>
                <a:cs typeface="Trebuchet MS"/>
              </a:rPr>
              <a:t>l</a:t>
            </a:r>
            <a:r>
              <a:rPr sz="2800" b="1" spc="35" dirty="0">
                <a:latin typeface="Trebuchet MS"/>
                <a:cs typeface="Trebuchet MS"/>
              </a:rPr>
              <a:t>e</a:t>
            </a:r>
            <a:r>
              <a:rPr sz="2800" b="1" spc="190" dirty="0">
                <a:latin typeface="Trebuchet MS"/>
                <a:cs typeface="Trebuchet MS"/>
              </a:rPr>
              <a:t>s</a:t>
            </a:r>
            <a:r>
              <a:rPr sz="2800" b="1" spc="-95" dirty="0">
                <a:latin typeface="Trebuchet MS"/>
                <a:cs typeface="Trebuchet MS"/>
              </a:rPr>
              <a:t> </a:t>
            </a:r>
            <a:r>
              <a:rPr sz="2800" b="1" spc="130" dirty="0">
                <a:latin typeface="Trebuchet MS"/>
                <a:cs typeface="Trebuchet MS"/>
              </a:rPr>
              <a:t>d</a:t>
            </a:r>
            <a:r>
              <a:rPr sz="2800" b="1" spc="35" dirty="0">
                <a:latin typeface="Trebuchet MS"/>
                <a:cs typeface="Trebuchet MS"/>
              </a:rPr>
              <a:t>e</a:t>
            </a:r>
            <a:r>
              <a:rPr sz="2800" b="1" spc="10" dirty="0">
                <a:latin typeface="Trebuchet MS"/>
                <a:cs typeface="Trebuchet MS"/>
              </a:rPr>
              <a:t>l</a:t>
            </a:r>
            <a:r>
              <a:rPr sz="2800" b="1" spc="-95" dirty="0">
                <a:latin typeface="Trebuchet MS"/>
                <a:cs typeface="Trebuchet MS"/>
              </a:rPr>
              <a:t> </a:t>
            </a:r>
            <a:r>
              <a:rPr sz="2800" b="1" spc="75" dirty="0">
                <a:latin typeface="Trebuchet MS"/>
                <a:cs typeface="Trebuchet MS"/>
              </a:rPr>
              <a:t>a</a:t>
            </a:r>
            <a:r>
              <a:rPr sz="2800" b="1" spc="100" dirty="0">
                <a:latin typeface="Trebuchet MS"/>
                <a:cs typeface="Trebuchet MS"/>
              </a:rPr>
              <a:t>u</a:t>
            </a:r>
            <a:r>
              <a:rPr sz="2800" b="1" spc="130" dirty="0">
                <a:latin typeface="Trebuchet MS"/>
                <a:cs typeface="Trebuchet MS"/>
              </a:rPr>
              <a:t>d</a:t>
            </a:r>
            <a:r>
              <a:rPr sz="2800" b="1" spc="10" dirty="0">
                <a:latin typeface="Trebuchet MS"/>
                <a:cs typeface="Trebuchet MS"/>
              </a:rPr>
              <a:t>i</a:t>
            </a:r>
            <a:r>
              <a:rPr sz="2800" b="1" spc="-30" dirty="0">
                <a:latin typeface="Trebuchet MS"/>
                <a:cs typeface="Trebuchet MS"/>
              </a:rPr>
              <a:t>t</a:t>
            </a:r>
            <a:r>
              <a:rPr sz="2800" b="1" spc="145" dirty="0">
                <a:latin typeface="Trebuchet MS"/>
                <a:cs typeface="Trebuchet MS"/>
              </a:rPr>
              <a:t>o</a:t>
            </a:r>
            <a:r>
              <a:rPr sz="2800" b="1" spc="35" dirty="0">
                <a:latin typeface="Trebuchet MS"/>
                <a:cs typeface="Trebuchet MS"/>
              </a:rPr>
              <a:t>r</a:t>
            </a:r>
            <a:r>
              <a:rPr sz="2800" b="1" spc="-305" dirty="0">
                <a:latin typeface="Trebuchet MS"/>
                <a:cs typeface="Trebuchet MS"/>
              </a:rPr>
              <a:t>:</a:t>
            </a:r>
            <a:endParaRPr lang="es-ES" sz="2800" b="1" spc="-305" dirty="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endParaRPr sz="2450" dirty="0">
              <a:latin typeface="Trebuchet MS"/>
              <a:cs typeface="Trebuchet MS"/>
            </a:endParaRP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61ED8232-EE51-9170-41C8-1A2BEBE2AC97}"/>
              </a:ext>
            </a:extLst>
          </p:cNvPr>
          <p:cNvGrpSpPr/>
          <p:nvPr/>
        </p:nvGrpSpPr>
        <p:grpSpPr>
          <a:xfrm>
            <a:off x="84105" y="4305300"/>
            <a:ext cx="18152055" cy="4809555"/>
            <a:chOff x="84105" y="4184383"/>
            <a:chExt cx="18152055" cy="4809555"/>
          </a:xfrm>
        </p:grpSpPr>
        <p:sp>
          <p:nvSpPr>
            <p:cNvPr id="4" name="object 4"/>
            <p:cNvSpPr/>
            <p:nvPr/>
          </p:nvSpPr>
          <p:spPr>
            <a:xfrm>
              <a:off x="701898" y="4184383"/>
              <a:ext cx="1619844" cy="1401311"/>
            </a:xfrm>
            <a:custGeom>
              <a:avLst/>
              <a:gdLst/>
              <a:ahLst/>
              <a:cxnLst/>
              <a:rect l="l" t="t" r="r" b="b"/>
              <a:pathLst>
                <a:path w="1906270" h="1649095">
                  <a:moveTo>
                    <a:pt x="476415" y="0"/>
                  </a:moveTo>
                  <a:lnTo>
                    <a:pt x="1429246" y="0"/>
                  </a:lnTo>
                  <a:lnTo>
                    <a:pt x="1905662" y="824271"/>
                  </a:lnTo>
                  <a:lnTo>
                    <a:pt x="1429246" y="1648542"/>
                  </a:lnTo>
                  <a:lnTo>
                    <a:pt x="476415" y="1648542"/>
                  </a:lnTo>
                  <a:lnTo>
                    <a:pt x="0" y="824271"/>
                  </a:lnTo>
                  <a:lnTo>
                    <a:pt x="476415" y="0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358768" y="4635597"/>
              <a:ext cx="178064" cy="50077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150" b="1" spc="-400" dirty="0">
                  <a:solidFill>
                    <a:srgbClr val="FFFFFF"/>
                  </a:solidFill>
                  <a:latin typeface="Trebuchet MS"/>
                  <a:cs typeface="Trebuchet MS"/>
                </a:rPr>
                <a:t>1</a:t>
              </a:r>
              <a:endParaRPr sz="3150" dirty="0">
                <a:latin typeface="Trebuchet MS"/>
                <a:cs typeface="Trebuchet MS"/>
              </a:endParaRPr>
            </a:p>
          </p:txBody>
        </p:sp>
        <p:sp>
          <p:nvSpPr>
            <p:cNvPr id="29" name="object 4">
              <a:extLst>
                <a:ext uri="{FF2B5EF4-FFF2-40B4-BE49-F238E27FC236}">
                  <a16:creationId xmlns:a16="http://schemas.microsoft.com/office/drawing/2014/main" id="{C42CD40E-7B7F-3FFD-7F73-6F6CB9BB0485}"/>
                </a:ext>
              </a:extLst>
            </p:cNvPr>
            <p:cNvSpPr/>
            <p:nvPr/>
          </p:nvSpPr>
          <p:spPr>
            <a:xfrm>
              <a:off x="3749898" y="4191886"/>
              <a:ext cx="1619844" cy="1401311"/>
            </a:xfrm>
            <a:custGeom>
              <a:avLst/>
              <a:gdLst/>
              <a:ahLst/>
              <a:cxnLst/>
              <a:rect l="l" t="t" r="r" b="b"/>
              <a:pathLst>
                <a:path w="1906270" h="1649095">
                  <a:moveTo>
                    <a:pt x="476415" y="0"/>
                  </a:moveTo>
                  <a:lnTo>
                    <a:pt x="1429246" y="0"/>
                  </a:lnTo>
                  <a:lnTo>
                    <a:pt x="1905662" y="824271"/>
                  </a:lnTo>
                  <a:lnTo>
                    <a:pt x="1429246" y="1648542"/>
                  </a:lnTo>
                  <a:lnTo>
                    <a:pt x="476415" y="1648542"/>
                  </a:lnTo>
                  <a:lnTo>
                    <a:pt x="0" y="824271"/>
                  </a:lnTo>
                  <a:lnTo>
                    <a:pt x="476415" y="0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">
              <a:extLst>
                <a:ext uri="{FF2B5EF4-FFF2-40B4-BE49-F238E27FC236}">
                  <a16:creationId xmlns:a16="http://schemas.microsoft.com/office/drawing/2014/main" id="{9A27A67D-E791-4E3C-C376-9B0126017E7C}"/>
                </a:ext>
              </a:extLst>
            </p:cNvPr>
            <p:cNvSpPr txBox="1"/>
            <p:nvPr/>
          </p:nvSpPr>
          <p:spPr>
            <a:xfrm>
              <a:off x="4406768" y="4643100"/>
              <a:ext cx="178064" cy="50077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lang="es-ES" sz="3150" b="1" spc="-400" dirty="0">
                  <a:solidFill>
                    <a:srgbClr val="FFFFFF"/>
                  </a:solidFill>
                  <a:latin typeface="Trebuchet MS"/>
                  <a:cs typeface="Trebuchet MS"/>
                </a:rPr>
                <a:t>2</a:t>
              </a:r>
              <a:endParaRPr sz="3150" dirty="0">
                <a:latin typeface="Trebuchet MS"/>
                <a:cs typeface="Trebuchet MS"/>
              </a:endParaRPr>
            </a:p>
          </p:txBody>
        </p:sp>
        <p:sp>
          <p:nvSpPr>
            <p:cNvPr id="31" name="object 4">
              <a:extLst>
                <a:ext uri="{FF2B5EF4-FFF2-40B4-BE49-F238E27FC236}">
                  <a16:creationId xmlns:a16="http://schemas.microsoft.com/office/drawing/2014/main" id="{72B0D174-57C4-21EE-BA46-94614927850B}"/>
                </a:ext>
              </a:extLst>
            </p:cNvPr>
            <p:cNvSpPr/>
            <p:nvPr/>
          </p:nvSpPr>
          <p:spPr>
            <a:xfrm>
              <a:off x="6770475" y="4191886"/>
              <a:ext cx="1619844" cy="1401311"/>
            </a:xfrm>
            <a:custGeom>
              <a:avLst/>
              <a:gdLst/>
              <a:ahLst/>
              <a:cxnLst/>
              <a:rect l="l" t="t" r="r" b="b"/>
              <a:pathLst>
                <a:path w="1906270" h="1649095">
                  <a:moveTo>
                    <a:pt x="476415" y="0"/>
                  </a:moveTo>
                  <a:lnTo>
                    <a:pt x="1429246" y="0"/>
                  </a:lnTo>
                  <a:lnTo>
                    <a:pt x="1905662" y="824271"/>
                  </a:lnTo>
                  <a:lnTo>
                    <a:pt x="1429246" y="1648542"/>
                  </a:lnTo>
                  <a:lnTo>
                    <a:pt x="476415" y="1648542"/>
                  </a:lnTo>
                  <a:lnTo>
                    <a:pt x="0" y="824271"/>
                  </a:lnTo>
                  <a:lnTo>
                    <a:pt x="476415" y="0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">
              <a:extLst>
                <a:ext uri="{FF2B5EF4-FFF2-40B4-BE49-F238E27FC236}">
                  <a16:creationId xmlns:a16="http://schemas.microsoft.com/office/drawing/2014/main" id="{B92354FE-7188-3F35-7099-F1148B1F1837}"/>
                </a:ext>
              </a:extLst>
            </p:cNvPr>
            <p:cNvSpPr txBox="1"/>
            <p:nvPr/>
          </p:nvSpPr>
          <p:spPr>
            <a:xfrm>
              <a:off x="7427345" y="4643100"/>
              <a:ext cx="178064" cy="50077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lang="es-ES" sz="3150" b="1" spc="-400" dirty="0">
                  <a:solidFill>
                    <a:srgbClr val="FFFFFF"/>
                  </a:solidFill>
                  <a:latin typeface="Trebuchet MS"/>
                  <a:cs typeface="Trebuchet MS"/>
                </a:rPr>
                <a:t>3</a:t>
              </a:r>
              <a:endParaRPr sz="3150" dirty="0">
                <a:latin typeface="Trebuchet MS"/>
                <a:cs typeface="Trebuchet MS"/>
              </a:endParaRPr>
            </a:p>
          </p:txBody>
        </p:sp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E5665137-0E1B-29CD-CA9B-31A511B7BC79}"/>
                </a:ext>
              </a:extLst>
            </p:cNvPr>
            <p:cNvSpPr/>
            <p:nvPr/>
          </p:nvSpPr>
          <p:spPr>
            <a:xfrm>
              <a:off x="9382934" y="4199389"/>
              <a:ext cx="1619844" cy="1401311"/>
            </a:xfrm>
            <a:custGeom>
              <a:avLst/>
              <a:gdLst/>
              <a:ahLst/>
              <a:cxnLst/>
              <a:rect l="l" t="t" r="r" b="b"/>
              <a:pathLst>
                <a:path w="1906270" h="1649095">
                  <a:moveTo>
                    <a:pt x="476415" y="0"/>
                  </a:moveTo>
                  <a:lnTo>
                    <a:pt x="1429246" y="0"/>
                  </a:lnTo>
                  <a:lnTo>
                    <a:pt x="1905662" y="824271"/>
                  </a:lnTo>
                  <a:lnTo>
                    <a:pt x="1429246" y="1648542"/>
                  </a:lnTo>
                  <a:lnTo>
                    <a:pt x="476415" y="1648542"/>
                  </a:lnTo>
                  <a:lnTo>
                    <a:pt x="0" y="824271"/>
                  </a:lnTo>
                  <a:lnTo>
                    <a:pt x="476415" y="0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5">
              <a:extLst>
                <a:ext uri="{FF2B5EF4-FFF2-40B4-BE49-F238E27FC236}">
                  <a16:creationId xmlns:a16="http://schemas.microsoft.com/office/drawing/2014/main" id="{876D86F5-B8B7-8B57-D7AD-2030DB3A2AE8}"/>
                </a:ext>
              </a:extLst>
            </p:cNvPr>
            <p:cNvSpPr txBox="1"/>
            <p:nvPr/>
          </p:nvSpPr>
          <p:spPr>
            <a:xfrm>
              <a:off x="10039804" y="4650603"/>
              <a:ext cx="178064" cy="50077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lang="es-ES" sz="3150" b="1" spc="-400" dirty="0">
                  <a:solidFill>
                    <a:srgbClr val="FFFFFF"/>
                  </a:solidFill>
                  <a:latin typeface="Trebuchet MS"/>
                  <a:cs typeface="Trebuchet MS"/>
                </a:rPr>
                <a:t>4</a:t>
              </a:r>
              <a:endParaRPr sz="3150" dirty="0">
                <a:latin typeface="Trebuchet MS"/>
                <a:cs typeface="Trebuchet MS"/>
              </a:endParaRPr>
            </a:p>
          </p:txBody>
        </p:sp>
        <p:sp>
          <p:nvSpPr>
            <p:cNvPr id="35" name="object 4">
              <a:extLst>
                <a:ext uri="{FF2B5EF4-FFF2-40B4-BE49-F238E27FC236}">
                  <a16:creationId xmlns:a16="http://schemas.microsoft.com/office/drawing/2014/main" id="{9158ADC1-5D5E-A014-058F-01380E1D43E0}"/>
                </a:ext>
              </a:extLst>
            </p:cNvPr>
            <p:cNvSpPr/>
            <p:nvPr/>
          </p:nvSpPr>
          <p:spPr>
            <a:xfrm>
              <a:off x="12423868" y="4191886"/>
              <a:ext cx="1619844" cy="1401311"/>
            </a:xfrm>
            <a:custGeom>
              <a:avLst/>
              <a:gdLst/>
              <a:ahLst/>
              <a:cxnLst/>
              <a:rect l="l" t="t" r="r" b="b"/>
              <a:pathLst>
                <a:path w="1906270" h="1649095">
                  <a:moveTo>
                    <a:pt x="476415" y="0"/>
                  </a:moveTo>
                  <a:lnTo>
                    <a:pt x="1429246" y="0"/>
                  </a:lnTo>
                  <a:lnTo>
                    <a:pt x="1905662" y="824271"/>
                  </a:lnTo>
                  <a:lnTo>
                    <a:pt x="1429246" y="1648542"/>
                  </a:lnTo>
                  <a:lnTo>
                    <a:pt x="476415" y="1648542"/>
                  </a:lnTo>
                  <a:lnTo>
                    <a:pt x="0" y="824271"/>
                  </a:lnTo>
                  <a:lnTo>
                    <a:pt x="476415" y="0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5">
              <a:extLst>
                <a:ext uri="{FF2B5EF4-FFF2-40B4-BE49-F238E27FC236}">
                  <a16:creationId xmlns:a16="http://schemas.microsoft.com/office/drawing/2014/main" id="{B2713459-A247-BF36-6D0A-F148CFC4920D}"/>
                </a:ext>
              </a:extLst>
            </p:cNvPr>
            <p:cNvSpPr txBox="1"/>
            <p:nvPr/>
          </p:nvSpPr>
          <p:spPr>
            <a:xfrm>
              <a:off x="13080738" y="4643100"/>
              <a:ext cx="178064" cy="50077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lang="es-ES" sz="3150" b="1" spc="-400" dirty="0">
                  <a:solidFill>
                    <a:srgbClr val="FFFFFF"/>
                  </a:solidFill>
                  <a:latin typeface="Trebuchet MS"/>
                  <a:cs typeface="Trebuchet MS"/>
                </a:rPr>
                <a:t>5</a:t>
              </a:r>
              <a:endParaRPr sz="3150" dirty="0">
                <a:latin typeface="Trebuchet MS"/>
                <a:cs typeface="Trebuchet MS"/>
              </a:endParaRPr>
            </a:p>
          </p:txBody>
        </p:sp>
        <p:sp>
          <p:nvSpPr>
            <p:cNvPr id="37" name="object 4">
              <a:extLst>
                <a:ext uri="{FF2B5EF4-FFF2-40B4-BE49-F238E27FC236}">
                  <a16:creationId xmlns:a16="http://schemas.microsoft.com/office/drawing/2014/main" id="{C6CA43C1-C0AF-F3E4-8994-D24B9643E998}"/>
                </a:ext>
              </a:extLst>
            </p:cNvPr>
            <p:cNvSpPr/>
            <p:nvPr/>
          </p:nvSpPr>
          <p:spPr>
            <a:xfrm>
              <a:off x="15982356" y="4199389"/>
              <a:ext cx="1619844" cy="1401311"/>
            </a:xfrm>
            <a:custGeom>
              <a:avLst/>
              <a:gdLst/>
              <a:ahLst/>
              <a:cxnLst/>
              <a:rect l="l" t="t" r="r" b="b"/>
              <a:pathLst>
                <a:path w="1906270" h="1649095">
                  <a:moveTo>
                    <a:pt x="476415" y="0"/>
                  </a:moveTo>
                  <a:lnTo>
                    <a:pt x="1429246" y="0"/>
                  </a:lnTo>
                  <a:lnTo>
                    <a:pt x="1905662" y="824271"/>
                  </a:lnTo>
                  <a:lnTo>
                    <a:pt x="1429246" y="1648542"/>
                  </a:lnTo>
                  <a:lnTo>
                    <a:pt x="476415" y="1648542"/>
                  </a:lnTo>
                  <a:lnTo>
                    <a:pt x="0" y="824271"/>
                  </a:lnTo>
                  <a:lnTo>
                    <a:pt x="476415" y="0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5">
              <a:extLst>
                <a:ext uri="{FF2B5EF4-FFF2-40B4-BE49-F238E27FC236}">
                  <a16:creationId xmlns:a16="http://schemas.microsoft.com/office/drawing/2014/main" id="{5A818092-490E-A594-34D3-876C55778A9C}"/>
                </a:ext>
              </a:extLst>
            </p:cNvPr>
            <p:cNvSpPr txBox="1"/>
            <p:nvPr/>
          </p:nvSpPr>
          <p:spPr>
            <a:xfrm>
              <a:off x="16639226" y="4650603"/>
              <a:ext cx="178064" cy="50077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lang="es-ES" sz="3150" b="1" spc="-400" dirty="0">
                  <a:solidFill>
                    <a:srgbClr val="FFFFFF"/>
                  </a:solidFill>
                  <a:latin typeface="Trebuchet MS"/>
                  <a:cs typeface="Trebuchet MS"/>
                </a:rPr>
                <a:t>6</a:t>
              </a:r>
              <a:endParaRPr sz="3150" dirty="0">
                <a:latin typeface="Trebuchet MS"/>
                <a:cs typeface="Trebuchet MS"/>
              </a:endParaRPr>
            </a:p>
          </p:txBody>
        </p:sp>
        <p:sp>
          <p:nvSpPr>
            <p:cNvPr id="39" name="object 5">
              <a:extLst>
                <a:ext uri="{FF2B5EF4-FFF2-40B4-BE49-F238E27FC236}">
                  <a16:creationId xmlns:a16="http://schemas.microsoft.com/office/drawing/2014/main" id="{E5B3A8ED-C3BD-EE48-F7D3-B333A93A2DB0}"/>
                </a:ext>
              </a:extLst>
            </p:cNvPr>
            <p:cNvSpPr txBox="1"/>
            <p:nvPr/>
          </p:nvSpPr>
          <p:spPr>
            <a:xfrm>
              <a:off x="84105" y="5829300"/>
              <a:ext cx="2727389" cy="295279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</a:pPr>
              <a:endParaRPr sz="2450" dirty="0">
                <a:latin typeface="Trebuchet MS"/>
                <a:cs typeface="Trebuchet MS"/>
              </a:endParaRPr>
            </a:p>
            <a:p>
              <a:pPr marL="12700" marR="5080" algn="ctr">
                <a:lnSpc>
                  <a:spcPct val="117300"/>
                </a:lnSpc>
              </a:pPr>
              <a:r>
                <a:rPr lang="es-ES_tradnl" sz="2000" spc="15" dirty="0">
                  <a:solidFill>
                    <a:srgbClr val="1736B1"/>
                  </a:solidFill>
                  <a:latin typeface="Trebuchet MS"/>
                </a:rPr>
                <a:t>Obtener seguridad razonable de que los estados financieros  están libres de incorrecciones materiales.</a:t>
              </a:r>
            </a:p>
            <a:p>
              <a:pPr marL="12700" marR="5080" algn="just">
                <a:lnSpc>
                  <a:spcPct val="117300"/>
                </a:lnSpc>
              </a:pPr>
              <a:endParaRPr sz="2450" dirty="0">
                <a:latin typeface="Trebuchet MS"/>
                <a:cs typeface="Trebuchet MS"/>
              </a:endParaRP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C0965E5F-31E6-3E74-5A6B-9F8926317626}"/>
                </a:ext>
              </a:extLst>
            </p:cNvPr>
            <p:cNvSpPr/>
            <p:nvPr/>
          </p:nvSpPr>
          <p:spPr>
            <a:xfrm>
              <a:off x="3112020" y="6070794"/>
              <a:ext cx="2895600" cy="1861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marR="7620" algn="ctr">
                <a:lnSpc>
                  <a:spcPct val="117300"/>
                </a:lnSpc>
              </a:pPr>
              <a:r>
                <a:rPr lang="es-MX" sz="2000" spc="15" dirty="0">
                  <a:solidFill>
                    <a:srgbClr val="1736B1"/>
                  </a:solidFill>
                  <a:latin typeface="Trebuchet MS"/>
                  <a:cs typeface="Trebuchet MS"/>
                </a:rPr>
                <a:t>O</a:t>
              </a:r>
              <a:r>
                <a:rPr lang="es-MX" sz="2000" spc="15" dirty="0">
                  <a:solidFill>
                    <a:srgbClr val="1736B1"/>
                  </a:solidFill>
                  <a:latin typeface="Trebuchet MS"/>
                </a:rPr>
                <a:t>pinar si están preparados de conformidad con un marco  de información financiera aplicable.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850FADFF-9B3A-730E-690F-DFCD4D804F14}"/>
                </a:ext>
              </a:extLst>
            </p:cNvPr>
            <p:cNvSpPr/>
            <p:nvPr/>
          </p:nvSpPr>
          <p:spPr>
            <a:xfrm>
              <a:off x="6495312" y="6099990"/>
              <a:ext cx="228600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509"/>
                </a:spcBef>
              </a:pPr>
              <a:r>
                <a:rPr lang="es-MX" sz="2000" spc="15" dirty="0">
                  <a:solidFill>
                    <a:srgbClr val="1736B1"/>
                  </a:solidFill>
                  <a:latin typeface="Trebuchet MS"/>
                </a:rPr>
                <a:t>Informar y realizar las comunicaciones que establecen las NIA.</a:t>
              </a:r>
              <a:endParaRPr lang="es-ES" sz="2000" spc="15" dirty="0">
                <a:solidFill>
                  <a:srgbClr val="1736B1"/>
                </a:solidFill>
                <a:latin typeface="Trebuchet MS"/>
              </a:endParaRP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9BC18956-0F1F-5267-EB0D-1CC1F464B956}"/>
                </a:ext>
              </a:extLst>
            </p:cNvPr>
            <p:cNvSpPr/>
            <p:nvPr/>
          </p:nvSpPr>
          <p:spPr>
            <a:xfrm>
              <a:off x="9144000" y="6051914"/>
              <a:ext cx="228600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509"/>
                </a:spcBef>
              </a:pPr>
              <a:r>
                <a:rPr lang="es-MX" sz="2000" spc="15" dirty="0">
                  <a:solidFill>
                    <a:srgbClr val="1736B1"/>
                  </a:solidFill>
                  <a:latin typeface="Trebuchet MS"/>
                </a:rPr>
                <a:t>Reducir el riesgo de auditoría a un nivel aceptablemente bajo.</a:t>
              </a: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F8DFC47D-495F-A128-3519-D870C4C0B173}"/>
                </a:ext>
              </a:extLst>
            </p:cNvPr>
            <p:cNvSpPr/>
            <p:nvPr/>
          </p:nvSpPr>
          <p:spPr>
            <a:xfrm>
              <a:off x="11963401" y="6036908"/>
              <a:ext cx="2468379" cy="2942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marR="13335" algn="ctr">
                <a:lnSpc>
                  <a:spcPct val="117300"/>
                </a:lnSpc>
                <a:spcBef>
                  <a:spcPts val="5"/>
                </a:spcBef>
              </a:pPr>
              <a:r>
                <a:rPr lang="es-MX" sz="2000" spc="15" dirty="0">
                  <a:solidFill>
                    <a:srgbClr val="1736B1"/>
                  </a:solidFill>
                  <a:latin typeface="Trebuchet MS"/>
                </a:rPr>
                <a:t>El riesgo es expresar una opinión inadecuada cuando  los estados financieros contienen incorrecciones materiales.</a:t>
              </a: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D224F32D-48FC-BF91-E954-B49C2ED3CF8F}"/>
                </a:ext>
              </a:extLst>
            </p:cNvPr>
            <p:cNvSpPr/>
            <p:nvPr/>
          </p:nvSpPr>
          <p:spPr>
            <a:xfrm>
              <a:off x="14879087" y="6051914"/>
              <a:ext cx="3357073" cy="2942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marR="5715" algn="ctr">
                <a:lnSpc>
                  <a:spcPct val="117300"/>
                </a:lnSpc>
              </a:pPr>
              <a:r>
                <a:rPr lang="es-ES_tradnl" sz="2000" spc="15" dirty="0">
                  <a:solidFill>
                    <a:srgbClr val="1736B1"/>
                  </a:solidFill>
                  <a:latin typeface="Trebuchet MS"/>
                </a:rPr>
                <a:t>La importancia relativa y el riesgo de auditoría se tienen en  cuenta al Identificar y valorar los riesgos  de incorrección material, y  el efecto de las  incorrecciones no corregidas.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54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93486" y="1028700"/>
            <a:ext cx="5894705" cy="9258300"/>
            <a:chOff x="12393486" y="1028700"/>
            <a:chExt cx="5894705" cy="9258300"/>
          </a:xfrm>
        </p:grpSpPr>
        <p:sp>
          <p:nvSpPr>
            <p:cNvPr id="3" name="object 3"/>
            <p:cNvSpPr/>
            <p:nvPr/>
          </p:nvSpPr>
          <p:spPr>
            <a:xfrm>
              <a:off x="12393486" y="8163594"/>
              <a:ext cx="2790190" cy="2123440"/>
            </a:xfrm>
            <a:custGeom>
              <a:avLst/>
              <a:gdLst/>
              <a:ahLst/>
              <a:cxnLst/>
              <a:rect l="l" t="t" r="r" b="b"/>
              <a:pathLst>
                <a:path w="2790190" h="2123440">
                  <a:moveTo>
                    <a:pt x="2261548" y="2123405"/>
                  </a:moveTo>
                  <a:lnTo>
                    <a:pt x="528392" y="2123405"/>
                  </a:lnTo>
                  <a:lnTo>
                    <a:pt x="0" y="1209757"/>
                  </a:lnTo>
                  <a:lnTo>
                    <a:pt x="698175" y="0"/>
                  </a:lnTo>
                  <a:lnTo>
                    <a:pt x="2091790" y="0"/>
                  </a:lnTo>
                  <a:lnTo>
                    <a:pt x="2789864" y="1209757"/>
                  </a:lnTo>
                  <a:lnTo>
                    <a:pt x="2261548" y="2123405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87101" y="5797048"/>
              <a:ext cx="4184015" cy="4490085"/>
            </a:xfrm>
            <a:custGeom>
              <a:avLst/>
              <a:gdLst/>
              <a:ahLst/>
              <a:cxnLst/>
              <a:rect l="l" t="t" r="r" b="b"/>
              <a:pathLst>
                <a:path w="4184015" h="4490084">
                  <a:moveTo>
                    <a:pt x="3657158" y="4489951"/>
                  </a:moveTo>
                  <a:lnTo>
                    <a:pt x="1922615" y="4489951"/>
                  </a:lnTo>
                  <a:lnTo>
                    <a:pt x="955280" y="2813067"/>
                  </a:lnTo>
                  <a:lnTo>
                    <a:pt x="469775" y="1971846"/>
                  </a:lnTo>
                  <a:lnTo>
                    <a:pt x="0" y="1159323"/>
                  </a:lnTo>
                  <a:lnTo>
                    <a:pt x="670474" y="0"/>
                  </a:lnTo>
                  <a:lnTo>
                    <a:pt x="2119488" y="0"/>
                  </a:lnTo>
                  <a:lnTo>
                    <a:pt x="2548285" y="741501"/>
                  </a:lnTo>
                  <a:lnTo>
                    <a:pt x="2548605" y="741501"/>
                  </a:lnTo>
                  <a:lnTo>
                    <a:pt x="3487026" y="2366545"/>
                  </a:lnTo>
                  <a:lnTo>
                    <a:pt x="3488040" y="2366545"/>
                  </a:lnTo>
                  <a:lnTo>
                    <a:pt x="3744926" y="2813067"/>
                  </a:lnTo>
                  <a:lnTo>
                    <a:pt x="3744724" y="2813169"/>
                  </a:lnTo>
                  <a:lnTo>
                    <a:pt x="4183479" y="3576303"/>
                  </a:lnTo>
                  <a:lnTo>
                    <a:pt x="3657158" y="4489951"/>
                  </a:lnTo>
                  <a:close/>
                </a:path>
                <a:path w="4184015" h="4490084">
                  <a:moveTo>
                    <a:pt x="2548605" y="741501"/>
                  </a:moveTo>
                  <a:lnTo>
                    <a:pt x="2548285" y="741501"/>
                  </a:lnTo>
                  <a:lnTo>
                    <a:pt x="2548488" y="741298"/>
                  </a:lnTo>
                  <a:lnTo>
                    <a:pt x="2548605" y="741501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576966" y="5797048"/>
              <a:ext cx="1711325" cy="4125595"/>
            </a:xfrm>
            <a:custGeom>
              <a:avLst/>
              <a:gdLst/>
              <a:ahLst/>
              <a:cxnLst/>
              <a:rect l="l" t="t" r="r" b="b"/>
              <a:pathLst>
                <a:path w="1711325" h="4125595">
                  <a:moveTo>
                    <a:pt x="1711033" y="4125155"/>
                  </a:moveTo>
                  <a:lnTo>
                    <a:pt x="1393614" y="3576303"/>
                  </a:lnTo>
                  <a:lnTo>
                    <a:pt x="1395743" y="3572753"/>
                  </a:lnTo>
                  <a:lnTo>
                    <a:pt x="698581" y="2366545"/>
                  </a:lnTo>
                  <a:lnTo>
                    <a:pt x="698175" y="2366545"/>
                  </a:lnTo>
                  <a:lnTo>
                    <a:pt x="0" y="1159323"/>
                  </a:lnTo>
                  <a:lnTo>
                    <a:pt x="670474" y="0"/>
                  </a:lnTo>
                  <a:lnTo>
                    <a:pt x="1711033" y="0"/>
                  </a:lnTo>
                  <a:lnTo>
                    <a:pt x="1711033" y="41251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60183" y="3395246"/>
              <a:ext cx="2790190" cy="2417445"/>
            </a:xfrm>
            <a:custGeom>
              <a:avLst/>
              <a:gdLst/>
              <a:ahLst/>
              <a:cxnLst/>
              <a:rect l="l" t="t" r="r" b="b"/>
              <a:pathLst>
                <a:path w="2790190" h="2417445">
                  <a:moveTo>
                    <a:pt x="2091790" y="2416979"/>
                  </a:moveTo>
                  <a:lnTo>
                    <a:pt x="698175" y="2416979"/>
                  </a:lnTo>
                  <a:lnTo>
                    <a:pt x="0" y="1209757"/>
                  </a:lnTo>
                  <a:lnTo>
                    <a:pt x="698175" y="0"/>
                  </a:lnTo>
                  <a:lnTo>
                    <a:pt x="2091790" y="0"/>
                  </a:lnTo>
                  <a:lnTo>
                    <a:pt x="2789864" y="1209757"/>
                  </a:lnTo>
                  <a:lnTo>
                    <a:pt x="2091790" y="2416979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53798" y="1028700"/>
              <a:ext cx="3134360" cy="4781550"/>
            </a:xfrm>
            <a:custGeom>
              <a:avLst/>
              <a:gdLst/>
              <a:ahLst/>
              <a:cxnLst/>
              <a:rect l="l" t="t" r="r" b="b"/>
              <a:pathLst>
                <a:path w="3134359" h="4781550">
                  <a:moveTo>
                    <a:pt x="3134202" y="4781549"/>
                  </a:moveTo>
                  <a:lnTo>
                    <a:pt x="2090651" y="4781549"/>
                  </a:lnTo>
                  <a:lnTo>
                    <a:pt x="469775" y="1971846"/>
                  </a:lnTo>
                  <a:lnTo>
                    <a:pt x="0" y="1159324"/>
                  </a:lnTo>
                  <a:lnTo>
                    <a:pt x="670475" y="0"/>
                  </a:lnTo>
                  <a:lnTo>
                    <a:pt x="2119488" y="0"/>
                  </a:lnTo>
                  <a:lnTo>
                    <a:pt x="2548285" y="741502"/>
                  </a:lnTo>
                  <a:lnTo>
                    <a:pt x="2548605" y="741502"/>
                  </a:lnTo>
                  <a:lnTo>
                    <a:pt x="3134202" y="1755568"/>
                  </a:lnTo>
                  <a:lnTo>
                    <a:pt x="3134202" y="4781549"/>
                  </a:lnTo>
                  <a:close/>
                </a:path>
                <a:path w="3134359" h="4781550">
                  <a:moveTo>
                    <a:pt x="2548605" y="741502"/>
                  </a:moveTo>
                  <a:lnTo>
                    <a:pt x="2548285" y="741502"/>
                  </a:lnTo>
                  <a:lnTo>
                    <a:pt x="2548488" y="741299"/>
                  </a:lnTo>
                  <a:lnTo>
                    <a:pt x="2548605" y="741502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943662" y="1592627"/>
              <a:ext cx="344805" cy="1191260"/>
            </a:xfrm>
            <a:custGeom>
              <a:avLst/>
              <a:gdLst/>
              <a:ahLst/>
              <a:cxnLst/>
              <a:rect l="l" t="t" r="r" b="b"/>
              <a:pathLst>
                <a:path w="344805" h="1191260">
                  <a:moveTo>
                    <a:pt x="344337" y="1190795"/>
                  </a:moveTo>
                  <a:lnTo>
                    <a:pt x="0" y="595397"/>
                  </a:lnTo>
                  <a:lnTo>
                    <a:pt x="344337" y="0"/>
                  </a:lnTo>
                  <a:lnTo>
                    <a:pt x="344337" y="11907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3401" y="785999"/>
            <a:ext cx="12039600" cy="73885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45870" algn="just">
              <a:spcBef>
                <a:spcPts val="95"/>
              </a:spcBef>
            </a:pPr>
            <a:r>
              <a:rPr lang="es-ES_tradnl" sz="3200" b="1" spc="35" dirty="0">
                <a:solidFill>
                  <a:srgbClr val="FFFFFF"/>
                </a:solidFill>
                <a:latin typeface="Trebuchet MS"/>
                <a:cs typeface="Trebuchet MS"/>
              </a:rPr>
              <a:t>DETERMINACIÓN </a:t>
            </a:r>
            <a:r>
              <a:rPr lang="es-ES_tradnl" sz="3200" b="1" spc="7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lang="es-ES_tradnl" sz="3200" b="1" spc="30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lang="es-ES_tradnl" sz="3200" b="1" spc="35" dirty="0">
                <a:solidFill>
                  <a:srgbClr val="FFFFFF"/>
                </a:solidFill>
                <a:latin typeface="Trebuchet MS"/>
                <a:cs typeface="Trebuchet MS"/>
              </a:rPr>
              <a:t>IMPORTANCIA </a:t>
            </a:r>
            <a:r>
              <a:rPr lang="es-ES_tradnl" sz="3200" b="1" spc="10" dirty="0">
                <a:solidFill>
                  <a:srgbClr val="FFFFFF"/>
                </a:solidFill>
                <a:latin typeface="Trebuchet MS"/>
                <a:cs typeface="Trebuchet MS"/>
              </a:rPr>
              <a:t>RELATIVA </a:t>
            </a:r>
            <a:r>
              <a:rPr lang="es-ES_tradnl" sz="3200" b="1" spc="65" dirty="0">
                <a:solidFill>
                  <a:srgbClr val="FFFFFF"/>
                </a:solidFill>
                <a:latin typeface="Trebuchet MS"/>
                <a:cs typeface="Trebuchet MS"/>
              </a:rPr>
              <a:t>PARA </a:t>
            </a:r>
            <a:r>
              <a:rPr lang="es-ES_tradnl" sz="3200" b="1" spc="-99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125" dirty="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lang="es-ES_tradnl" sz="3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105" dirty="0">
                <a:solidFill>
                  <a:srgbClr val="FFFFFF"/>
                </a:solidFill>
                <a:latin typeface="Trebuchet MS"/>
                <a:cs typeface="Trebuchet MS"/>
              </a:rPr>
              <a:t>ESTADOS</a:t>
            </a:r>
            <a:r>
              <a:rPr lang="es-ES_tradnl" sz="3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45" dirty="0">
                <a:solidFill>
                  <a:srgbClr val="FFFFFF"/>
                </a:solidFill>
                <a:latin typeface="Trebuchet MS"/>
                <a:cs typeface="Trebuchet MS"/>
              </a:rPr>
              <a:t>FINANCIEROS</a:t>
            </a:r>
            <a:r>
              <a:rPr lang="es-ES_tradnl" sz="3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4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lang="es-ES_tradnl" sz="3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65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lang="es-ES_tradnl" sz="3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3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lang="es-ES_tradnl" sz="3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-10" dirty="0">
                <a:solidFill>
                  <a:srgbClr val="FFFFFF"/>
                </a:solidFill>
                <a:latin typeface="Trebuchet MS"/>
                <a:cs typeface="Trebuchet MS"/>
              </a:rPr>
              <a:t>EJECUCIÓN</a:t>
            </a:r>
            <a:r>
              <a:rPr lang="es-ES_tradnl" sz="3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45" dirty="0">
                <a:solidFill>
                  <a:srgbClr val="FFFFFF"/>
                </a:solidFill>
                <a:latin typeface="Trebuchet MS"/>
                <a:cs typeface="Trebuchet MS"/>
              </a:rPr>
              <a:t>DEL </a:t>
            </a:r>
            <a:r>
              <a:rPr lang="es-ES_tradnl" sz="3200" b="1" spc="-10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-50" dirty="0">
                <a:solidFill>
                  <a:srgbClr val="FFFFFF"/>
                </a:solidFill>
                <a:latin typeface="Trebuchet MS"/>
                <a:cs typeface="Trebuchet MS"/>
              </a:rPr>
              <a:t>TRABAJO,</a:t>
            </a:r>
            <a:r>
              <a:rPr lang="es-ES_tradnl" sz="320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30" dirty="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lang="es-ES_tradnl" sz="32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20" dirty="0">
                <a:solidFill>
                  <a:srgbClr val="FFFFFF"/>
                </a:solidFill>
                <a:latin typeface="Trebuchet MS"/>
                <a:cs typeface="Trebuchet MS"/>
              </a:rPr>
              <a:t>PLANIFICAR</a:t>
            </a:r>
            <a:r>
              <a:rPr lang="es-ES_tradnl" sz="32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3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lang="es-ES_tradnl" sz="320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b="1" spc="45" dirty="0">
                <a:solidFill>
                  <a:srgbClr val="FFFFFF"/>
                </a:solidFill>
                <a:latin typeface="Trebuchet MS"/>
                <a:cs typeface="Trebuchet MS"/>
              </a:rPr>
              <a:t>AUDITORÍA</a:t>
            </a:r>
            <a:endParaRPr lang="es-ES_tradnl" sz="3200" b="1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s-ES_tradnl" sz="4700" dirty="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lang="es-ES_tradnl" sz="2800" i="1" spc="50" dirty="0">
                <a:solidFill>
                  <a:srgbClr val="FFFFFF"/>
                </a:solidFill>
                <a:latin typeface="Trebuchet MS"/>
                <a:cs typeface="Trebuchet MS"/>
              </a:rPr>
              <a:t>Consideraciones</a:t>
            </a:r>
            <a:r>
              <a:rPr lang="es-ES_tradnl" sz="28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i="1" spc="25" dirty="0">
                <a:solidFill>
                  <a:srgbClr val="FFFFFF"/>
                </a:solidFill>
                <a:latin typeface="Trebuchet MS"/>
                <a:cs typeface="Trebuchet MS"/>
              </a:rPr>
              <a:t>específicas</a:t>
            </a:r>
            <a:r>
              <a:rPr lang="es-ES_tradnl" sz="28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i="1" spc="4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lang="es-ES_tradnl" sz="28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i="1" spc="45" dirty="0">
                <a:solidFill>
                  <a:srgbClr val="FFFFFF"/>
                </a:solidFill>
                <a:latin typeface="Trebuchet MS"/>
                <a:cs typeface="Trebuchet MS"/>
              </a:rPr>
              <a:t>entidades</a:t>
            </a:r>
            <a:r>
              <a:rPr lang="es-ES_tradnl" sz="28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i="1" spc="25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lang="es-ES_tradnl" sz="28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i="1" spc="15" dirty="0">
                <a:solidFill>
                  <a:srgbClr val="FFFFFF"/>
                </a:solidFill>
                <a:latin typeface="Trebuchet MS"/>
                <a:cs typeface="Trebuchet MS"/>
              </a:rPr>
              <a:t>sector</a:t>
            </a:r>
            <a:r>
              <a:rPr lang="es-ES_tradnl" sz="28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i="1" spc="-5" dirty="0">
                <a:solidFill>
                  <a:srgbClr val="FFFFFF"/>
                </a:solidFill>
                <a:latin typeface="Trebuchet MS"/>
                <a:cs typeface="Trebuchet MS"/>
              </a:rPr>
              <a:t>público</a:t>
            </a:r>
            <a:r>
              <a:rPr lang="es-ES_tradnl" sz="2800" spc="-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</a:p>
          <a:p>
            <a:pPr marL="12700" algn="just">
              <a:lnSpc>
                <a:spcPct val="100000"/>
              </a:lnSpc>
            </a:pPr>
            <a:endParaRPr lang="es-ES_tradnl" sz="2800" dirty="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endParaRPr lang="es-ES_tradnl" sz="2350" spc="-22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</a:pPr>
            <a:r>
              <a:rPr lang="es-ES_tradnl" sz="4400" spc="-220" dirty="0">
                <a:solidFill>
                  <a:srgbClr val="FFFFFF"/>
                </a:solidFill>
                <a:latin typeface="Trebuchet MS"/>
                <a:cs typeface="Trebuchet MS"/>
              </a:rPr>
              <a:t>A2</a:t>
            </a:r>
          </a:p>
          <a:p>
            <a:pPr marL="12700" algn="just">
              <a:lnSpc>
                <a:spcPct val="100000"/>
              </a:lnSpc>
            </a:pPr>
            <a:endParaRPr lang="es-ES_tradnl" sz="4400" spc="-22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lang="es-ES_tradnl" sz="2800" spc="25" dirty="0">
                <a:solidFill>
                  <a:srgbClr val="FFFFFF"/>
                </a:solidFill>
                <a:latin typeface="Trebuchet MS"/>
                <a:cs typeface="Trebuchet MS"/>
              </a:rPr>
              <a:t>Legisladores </a:t>
            </a:r>
            <a:r>
              <a:rPr lang="es-ES_tradnl" sz="2800" spc="55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lang="es-ES_tradnl" sz="2800" spc="25" dirty="0">
                <a:solidFill>
                  <a:srgbClr val="FFFFFF"/>
                </a:solidFill>
                <a:latin typeface="Trebuchet MS"/>
                <a:cs typeface="Trebuchet MS"/>
              </a:rPr>
              <a:t>autoridades </a:t>
            </a:r>
            <a:r>
              <a:rPr lang="es-ES_tradnl" sz="2800" spc="30" dirty="0">
                <a:solidFill>
                  <a:srgbClr val="FFFFFF"/>
                </a:solidFill>
                <a:latin typeface="Trebuchet MS"/>
                <a:cs typeface="Trebuchet MS"/>
              </a:rPr>
              <a:t>reguladoras </a:t>
            </a:r>
            <a:r>
              <a:rPr lang="es-ES_tradnl" sz="2800" spc="18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2800" spc="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2800" spc="1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28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2800" spc="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2800" spc="25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28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7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lang="es-ES_tradnl" sz="2800" spc="-5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lang="es-ES_tradnl" sz="28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2800" spc="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2800" spc="-12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28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2800" spc="7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lang="es-ES_tradnl" sz="2800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2800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2800" spc="-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2800" spc="25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28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4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lang="es-ES_tradnl" sz="2800" spc="18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2800" spc="4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lang="es-ES_tradnl" sz="2800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2800" spc="-5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lang="es-ES_tradnl" sz="28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2800" spc="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2800" spc="18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2800" spc="-44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lang="es-ES_tradnl" sz="28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2800" spc="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2800" spc="25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28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-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2800" spc="18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2800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s-ES_tradnl" sz="2800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2800" spc="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2800" spc="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2800" spc="215" dirty="0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lang="es-ES_tradnl" sz="2800" spc="-5" dirty="0">
                <a:solidFill>
                  <a:srgbClr val="FFFFFF"/>
                </a:solidFill>
                <a:latin typeface="Trebuchet MS"/>
                <a:cs typeface="Trebuchet MS"/>
              </a:rPr>
              <a:t>financieros</a:t>
            </a:r>
            <a:r>
              <a:rPr lang="es-ES_tradnl" sz="2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35" dirty="0">
                <a:solidFill>
                  <a:srgbClr val="FFFFFF"/>
                </a:solidFill>
                <a:latin typeface="Trebuchet MS"/>
                <a:cs typeface="Trebuchet MS"/>
              </a:rPr>
              <a:t>pueden</a:t>
            </a:r>
            <a:r>
              <a:rPr lang="es-ES_tradnl" sz="28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-35" dirty="0">
                <a:solidFill>
                  <a:srgbClr val="FFFFFF"/>
                </a:solidFill>
                <a:latin typeface="Trebuchet MS"/>
                <a:cs typeface="Trebuchet MS"/>
              </a:rPr>
              <a:t>utilizarse</a:t>
            </a:r>
            <a:r>
              <a:rPr lang="es-ES_tradnl" sz="2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25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lang="es-ES_tradnl" sz="2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dirty="0">
                <a:solidFill>
                  <a:srgbClr val="FFFFFF"/>
                </a:solidFill>
                <a:latin typeface="Trebuchet MS"/>
                <a:cs typeface="Trebuchet MS"/>
              </a:rPr>
              <a:t>tomar </a:t>
            </a:r>
            <a:r>
              <a:rPr lang="es-ES_tradnl" sz="28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2800" spc="-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2800" spc="-12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28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2800" spc="18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28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2800" spc="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2800" spc="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2800" spc="-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2800" spc="25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28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28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2800" spc="18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2800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s-ES_tradnl" sz="28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2800" spc="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2800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s-ES_tradnl" sz="2800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2800" spc="25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28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2800" spc="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28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2800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2800" spc="25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28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-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2800" spc="-12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2800" spc="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2800" spc="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2800" spc="100" dirty="0">
                <a:solidFill>
                  <a:srgbClr val="FFFFFF"/>
                </a:solidFill>
                <a:latin typeface="Trebuchet MS"/>
                <a:cs typeface="Trebuchet MS"/>
              </a:rPr>
              <a:t>ó</a:t>
            </a:r>
            <a:r>
              <a:rPr lang="es-ES_tradnl" sz="2800" spc="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lang="es-ES_tradnl" sz="28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2800" spc="-12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2800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2800" spc="18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2800" spc="-44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</a:p>
          <a:p>
            <a:pPr marL="12700" algn="just">
              <a:lnSpc>
                <a:spcPct val="100000"/>
              </a:lnSpc>
            </a:pPr>
            <a:endParaRPr lang="es-ES_tradnl" sz="2800" spc="-44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lang="es-ES_tradnl" sz="2800" spc="5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lang="es-ES_tradnl" sz="2800" spc="-15" dirty="0">
                <a:solidFill>
                  <a:srgbClr val="FFFFFF"/>
                </a:solidFill>
                <a:latin typeface="Trebuchet MS"/>
                <a:cs typeface="Trebuchet MS"/>
              </a:rPr>
              <a:t>importancia </a:t>
            </a:r>
            <a:r>
              <a:rPr lang="es-ES_tradnl" sz="2800" spc="-40" dirty="0">
                <a:solidFill>
                  <a:srgbClr val="FFFFFF"/>
                </a:solidFill>
                <a:latin typeface="Trebuchet MS"/>
                <a:cs typeface="Trebuchet MS"/>
              </a:rPr>
              <a:t>relativa </a:t>
            </a:r>
            <a:r>
              <a:rPr lang="es-ES_tradnl" sz="2800" spc="105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lang="es-ES_tradnl" sz="280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-20" dirty="0">
                <a:solidFill>
                  <a:srgbClr val="FFFFFF"/>
                </a:solidFill>
                <a:latin typeface="Trebuchet MS"/>
                <a:cs typeface="Trebuchet MS"/>
              </a:rPr>
              <a:t>influenciada</a:t>
            </a:r>
            <a:r>
              <a:rPr lang="es-ES_tradnl" sz="2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70" dirty="0">
                <a:solidFill>
                  <a:srgbClr val="FFFFFF"/>
                </a:solidFill>
                <a:latin typeface="Trebuchet MS"/>
                <a:cs typeface="Trebuchet MS"/>
              </a:rPr>
              <a:t>por las </a:t>
            </a:r>
            <a:r>
              <a:rPr lang="es-ES_tradnl" sz="2800" spc="50" dirty="0">
                <a:solidFill>
                  <a:srgbClr val="FFFFFF"/>
                </a:solidFill>
                <a:latin typeface="Trebuchet MS"/>
                <a:cs typeface="Trebuchet MS"/>
              </a:rPr>
              <a:t>disposiciones </a:t>
            </a:r>
            <a:r>
              <a:rPr lang="es-ES_tradnl" sz="2800" spc="-55" dirty="0">
                <a:solidFill>
                  <a:srgbClr val="FFFFFF"/>
                </a:solidFill>
                <a:latin typeface="Trebuchet MS"/>
                <a:cs typeface="Trebuchet MS"/>
              </a:rPr>
              <a:t>legales,</a:t>
            </a:r>
            <a:r>
              <a:rPr lang="es-ES_tradnl" sz="2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65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lang="es-ES_tradnl" sz="2800" spc="70" dirty="0">
                <a:solidFill>
                  <a:srgbClr val="FFFFFF"/>
                </a:solidFill>
                <a:latin typeface="Trebuchet MS"/>
                <a:cs typeface="Trebuchet MS"/>
              </a:rPr>
              <a:t>las</a:t>
            </a:r>
            <a:r>
              <a:rPr lang="es-ES_tradnl" sz="28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30" dirty="0">
                <a:solidFill>
                  <a:srgbClr val="FFFFFF"/>
                </a:solidFill>
                <a:latin typeface="Trebuchet MS"/>
                <a:cs typeface="Trebuchet MS"/>
              </a:rPr>
              <a:t>necesidades</a:t>
            </a:r>
            <a:r>
              <a:rPr lang="es-ES_tradnl" sz="28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5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lang="es-ES_tradnl" sz="28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-5" dirty="0">
                <a:solidFill>
                  <a:srgbClr val="FFFFFF"/>
                </a:solidFill>
                <a:latin typeface="Trebuchet MS"/>
                <a:cs typeface="Trebuchet MS"/>
              </a:rPr>
              <a:t>información</a:t>
            </a:r>
            <a:r>
              <a:rPr lang="es-ES_tradnl" sz="2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-15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lang="es-ES_tradnl" sz="28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2800" spc="6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2800" spc="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2800" spc="6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2800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28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2800" spc="-50" dirty="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lang="es-ES_tradnl" sz="2800" spc="8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28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8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2800" spc="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28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2800" spc="10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2800" spc="2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28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2800" spc="-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2800" spc="6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lang="es-ES_tradnl" sz="28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2800" spc="19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2800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2800" spc="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2800" spc="8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2800" spc="10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2800" spc="-50" dirty="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lang="es-ES_tradnl" sz="2800" spc="2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28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5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lang="es-ES_tradnl" sz="28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8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2800" spc="-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2800" spc="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28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2800" spc="7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lang="es-ES_tradnl" sz="2800" spc="45" dirty="0">
                <a:solidFill>
                  <a:srgbClr val="FFFFFF"/>
                </a:solidFill>
                <a:latin typeface="Trebuchet MS"/>
                <a:cs typeface="Trebuchet MS"/>
              </a:rPr>
              <a:t>ú</a:t>
            </a:r>
            <a:r>
              <a:rPr lang="es-ES_tradnl" sz="2800" spc="7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lang="es-ES_tradnl" sz="2800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28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2800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2800" spc="10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2800" spc="-45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lang="es-ES_tradnl"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5811500" cy="2264410"/>
          </a:xfrm>
          <a:custGeom>
            <a:avLst/>
            <a:gdLst/>
            <a:ahLst/>
            <a:cxnLst/>
            <a:rect l="l" t="t" r="r" b="b"/>
            <a:pathLst>
              <a:path w="15811500" h="2264410">
                <a:moveTo>
                  <a:pt x="14504204" y="2264082"/>
                </a:moveTo>
                <a:lnTo>
                  <a:pt x="0" y="2264082"/>
                </a:lnTo>
                <a:lnTo>
                  <a:pt x="0" y="0"/>
                </a:lnTo>
                <a:lnTo>
                  <a:pt x="15811290" y="0"/>
                </a:lnTo>
                <a:lnTo>
                  <a:pt x="14504204" y="2264082"/>
                </a:lnTo>
                <a:close/>
              </a:path>
            </a:pathLst>
          </a:custGeom>
          <a:solidFill>
            <a:srgbClr val="A066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9759" y="3085855"/>
            <a:ext cx="7529236" cy="530978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MX" sz="3600" b="1" spc="35" dirty="0">
                <a:solidFill>
                  <a:srgbClr val="1736B1"/>
                </a:solidFill>
                <a:latin typeface="Trebuchet MS"/>
              </a:rPr>
              <a:t>A3</a:t>
            </a:r>
          </a:p>
          <a:p>
            <a:pPr algn="just"/>
            <a:endParaRPr lang="es-MX" sz="2800" spc="35" dirty="0">
              <a:solidFill>
                <a:srgbClr val="1736B1"/>
              </a:solidFill>
              <a:latin typeface="Trebuchet MS"/>
            </a:endParaRPr>
          </a:p>
          <a:p>
            <a:pPr algn="just"/>
            <a:r>
              <a:rPr lang="es-MX" sz="2800" spc="35" dirty="0">
                <a:solidFill>
                  <a:srgbClr val="1736B1"/>
                </a:solidFill>
                <a:latin typeface="Trebuchet MS"/>
              </a:rPr>
              <a:t>La determinación de la importancia relativa implica la aplicación del juicio profesional del auditor. </a:t>
            </a:r>
          </a:p>
          <a:p>
            <a:pPr algn="just"/>
            <a:endParaRPr lang="es-MX" sz="2800" spc="35" dirty="0">
              <a:solidFill>
                <a:srgbClr val="1736B1"/>
              </a:solidFill>
              <a:latin typeface="Trebuchet MS"/>
            </a:endParaRPr>
          </a:p>
          <a:p>
            <a:pPr algn="just"/>
            <a:endParaRPr lang="es-MX" sz="2800" spc="35" dirty="0">
              <a:solidFill>
                <a:srgbClr val="1736B1"/>
              </a:solidFill>
              <a:latin typeface="Trebuchet MS"/>
            </a:endParaRPr>
          </a:p>
          <a:p>
            <a:pPr algn="just"/>
            <a:r>
              <a:rPr lang="es-MX" sz="2800" spc="35" dirty="0">
                <a:solidFill>
                  <a:srgbClr val="1736B1"/>
                </a:solidFill>
                <a:latin typeface="Trebuchet MS"/>
              </a:rPr>
              <a:t>Se aplica un porcentaje a una referencia elegida, para determinar la importancia relativa en los estados financieros en su conjunto. </a:t>
            </a:r>
          </a:p>
          <a:p>
            <a:pPr algn="just"/>
            <a:endParaRPr lang="es-MX" sz="2800" spc="35" dirty="0">
              <a:solidFill>
                <a:srgbClr val="1736B1"/>
              </a:solidFill>
              <a:latin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43971" y="3459774"/>
            <a:ext cx="0" cy="5782310"/>
          </a:xfrm>
          <a:custGeom>
            <a:avLst/>
            <a:gdLst/>
            <a:ahLst/>
            <a:cxnLst/>
            <a:rect l="l" t="t" r="r" b="b"/>
            <a:pathLst>
              <a:path h="5782309">
                <a:moveTo>
                  <a:pt x="0" y="0"/>
                </a:moveTo>
                <a:lnTo>
                  <a:pt x="0" y="5781743"/>
                </a:lnTo>
              </a:path>
            </a:pathLst>
          </a:custGeom>
          <a:ln w="28562">
            <a:solidFill>
              <a:srgbClr val="86C7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818C253-4257-AEF1-9C81-0666D75776D4}"/>
              </a:ext>
            </a:extLst>
          </p:cNvPr>
          <p:cNvSpPr txBox="1">
            <a:spLocks/>
          </p:cNvSpPr>
          <p:nvPr/>
        </p:nvSpPr>
        <p:spPr>
          <a:xfrm>
            <a:off x="715210" y="736292"/>
            <a:ext cx="11458406" cy="13067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just">
              <a:spcBef>
                <a:spcPts val="110"/>
              </a:spcBef>
            </a:pPr>
            <a:r>
              <a:rPr lang="es-MX" sz="2800" b="1" i="1" kern="0" spc="40" dirty="0"/>
              <a:t>Utilización</a:t>
            </a:r>
            <a:r>
              <a:rPr lang="es-MX" sz="2800" b="1" i="1" kern="0" spc="-40" dirty="0"/>
              <a:t> </a:t>
            </a:r>
            <a:r>
              <a:rPr lang="es-MX" sz="2800" b="1" i="1" kern="0" spc="50" dirty="0"/>
              <a:t>de</a:t>
            </a:r>
            <a:r>
              <a:rPr lang="es-MX" sz="2800" b="1" i="1" kern="0" spc="-40" dirty="0"/>
              <a:t> </a:t>
            </a:r>
            <a:r>
              <a:rPr lang="es-MX" sz="2800" b="1" i="1" kern="0" spc="55" dirty="0"/>
              <a:t>referencias</a:t>
            </a:r>
            <a:r>
              <a:rPr lang="es-MX" sz="2800" b="1" i="1" kern="0" spc="-40" dirty="0"/>
              <a:t> </a:t>
            </a:r>
            <a:r>
              <a:rPr lang="es-MX" sz="2800" b="1" i="1" kern="0" spc="60" dirty="0"/>
              <a:t>a</a:t>
            </a:r>
            <a:r>
              <a:rPr lang="es-MX" sz="2800" b="1" i="1" kern="0" spc="-40" dirty="0"/>
              <a:t> </a:t>
            </a:r>
            <a:r>
              <a:rPr lang="es-MX" sz="2800" b="1" i="1" kern="0" spc="80" dirty="0"/>
              <a:t>efectos </a:t>
            </a:r>
            <a:r>
              <a:rPr lang="es-MX" sz="2800" b="1" i="1" kern="0" spc="50" dirty="0">
                <a:solidFill>
                  <a:srgbClr val="FFFFFF"/>
                </a:solidFill>
              </a:rPr>
              <a:t>de</a:t>
            </a:r>
            <a:r>
              <a:rPr lang="es-MX" sz="2800" b="1" i="1" kern="0" spc="55" dirty="0">
                <a:solidFill>
                  <a:srgbClr val="FFFFFF"/>
                </a:solidFill>
              </a:rPr>
              <a:t> determinar</a:t>
            </a:r>
            <a:r>
              <a:rPr lang="es-MX" sz="2800" b="1" i="1" kern="0" spc="60" dirty="0">
                <a:solidFill>
                  <a:srgbClr val="FFFFFF"/>
                </a:solidFill>
              </a:rPr>
              <a:t> </a:t>
            </a:r>
            <a:r>
              <a:rPr lang="es-MX" sz="2800" b="1" i="1" kern="0" spc="80" dirty="0">
                <a:solidFill>
                  <a:srgbClr val="FFFFFF"/>
                </a:solidFill>
              </a:rPr>
              <a:t>la</a:t>
            </a:r>
            <a:r>
              <a:rPr lang="es-MX" sz="2800" b="1" i="1" kern="0" spc="85" dirty="0">
                <a:solidFill>
                  <a:srgbClr val="FFFFFF"/>
                </a:solidFill>
              </a:rPr>
              <a:t> </a:t>
            </a:r>
            <a:r>
              <a:rPr lang="es-MX" sz="2800" b="1" i="1" kern="0" spc="70" dirty="0">
                <a:solidFill>
                  <a:srgbClr val="FFFFFF"/>
                </a:solidFill>
              </a:rPr>
              <a:t>importancia </a:t>
            </a:r>
            <a:r>
              <a:rPr lang="es-MX" sz="2800" b="1" i="1" kern="0" spc="-935" dirty="0">
                <a:solidFill>
                  <a:srgbClr val="FFFFFF"/>
                </a:solidFill>
              </a:rPr>
              <a:t> </a:t>
            </a:r>
            <a:r>
              <a:rPr lang="es-MX" sz="2800" b="1" i="1" kern="0" spc="70" dirty="0">
                <a:solidFill>
                  <a:srgbClr val="FFFFFF"/>
                </a:solidFill>
              </a:rPr>
              <a:t>relativa</a:t>
            </a:r>
            <a:r>
              <a:rPr lang="es-MX" sz="2800" b="1" i="1" kern="0" spc="75" dirty="0">
                <a:solidFill>
                  <a:srgbClr val="FFFFFF"/>
                </a:solidFill>
              </a:rPr>
              <a:t> </a:t>
            </a:r>
            <a:r>
              <a:rPr lang="es-MX" sz="2800" b="1" i="1" kern="0" spc="95" dirty="0">
                <a:solidFill>
                  <a:srgbClr val="FFFFFF"/>
                </a:solidFill>
              </a:rPr>
              <a:t>para</a:t>
            </a:r>
            <a:r>
              <a:rPr lang="es-MX" sz="2800" b="1" i="1" kern="0" spc="100" dirty="0">
                <a:solidFill>
                  <a:srgbClr val="FFFFFF"/>
                </a:solidFill>
              </a:rPr>
              <a:t> </a:t>
            </a:r>
            <a:r>
              <a:rPr lang="es-MX" sz="2800" b="1" i="1" kern="0" spc="145" dirty="0">
                <a:solidFill>
                  <a:srgbClr val="FFFFFF"/>
                </a:solidFill>
              </a:rPr>
              <a:t>los</a:t>
            </a:r>
            <a:r>
              <a:rPr lang="es-MX" sz="2800" b="1" i="1" kern="0" spc="150" dirty="0">
                <a:solidFill>
                  <a:srgbClr val="FFFFFF"/>
                </a:solidFill>
              </a:rPr>
              <a:t> estados </a:t>
            </a:r>
            <a:r>
              <a:rPr lang="es-MX" sz="2800" b="1" i="1" kern="0" spc="-935" dirty="0">
                <a:solidFill>
                  <a:srgbClr val="FFFFFF"/>
                </a:solidFill>
              </a:rPr>
              <a:t> </a:t>
            </a:r>
            <a:r>
              <a:rPr lang="es-MX" sz="2800" b="1" i="1" kern="0" spc="70" dirty="0">
                <a:solidFill>
                  <a:srgbClr val="FFFFFF"/>
                </a:solidFill>
              </a:rPr>
              <a:t>financieros</a:t>
            </a:r>
            <a:r>
              <a:rPr lang="es-MX" sz="2800" b="1" i="1" kern="0" spc="-45" dirty="0">
                <a:solidFill>
                  <a:srgbClr val="FFFFFF"/>
                </a:solidFill>
              </a:rPr>
              <a:t> </a:t>
            </a:r>
            <a:r>
              <a:rPr lang="es-MX" sz="2800" b="1" i="1" kern="0" spc="-5" dirty="0">
                <a:solidFill>
                  <a:srgbClr val="FFFFFF"/>
                </a:solidFill>
              </a:rPr>
              <a:t>en</a:t>
            </a:r>
            <a:r>
              <a:rPr lang="es-MX" sz="2800" b="1" i="1" kern="0" spc="-40" dirty="0">
                <a:solidFill>
                  <a:srgbClr val="FFFFFF"/>
                </a:solidFill>
              </a:rPr>
              <a:t> </a:t>
            </a:r>
            <a:r>
              <a:rPr lang="es-MX" sz="2800" b="1" i="1" kern="0" spc="105" dirty="0">
                <a:solidFill>
                  <a:srgbClr val="FFFFFF"/>
                </a:solidFill>
              </a:rPr>
              <a:t>su</a:t>
            </a:r>
            <a:r>
              <a:rPr lang="es-MX" sz="2800" b="1" i="1" kern="0" spc="-45" dirty="0">
                <a:solidFill>
                  <a:srgbClr val="FFFFFF"/>
                </a:solidFill>
              </a:rPr>
              <a:t> </a:t>
            </a:r>
            <a:r>
              <a:rPr lang="es-MX" sz="2800" b="1" i="1" kern="0" spc="30" dirty="0">
                <a:solidFill>
                  <a:srgbClr val="FFFFFF"/>
                </a:solidFill>
              </a:rPr>
              <a:t>conjunto</a:t>
            </a:r>
            <a:br>
              <a:rPr lang="es-MX" sz="2800" kern="0" dirty="0"/>
            </a:br>
            <a:endParaRPr lang="es-MX" sz="2800" kern="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00290B2-06AA-B682-2446-14DF26C9A02F}"/>
              </a:ext>
            </a:extLst>
          </p:cNvPr>
          <p:cNvSpPr/>
          <p:nvPr/>
        </p:nvSpPr>
        <p:spPr>
          <a:xfrm>
            <a:off x="9143971" y="3085855"/>
            <a:ext cx="8454213" cy="5746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es-MX" sz="2800" spc="35" dirty="0">
                <a:solidFill>
                  <a:srgbClr val="1736B1"/>
                </a:solidFill>
                <a:latin typeface="Trebuchet MS"/>
              </a:rPr>
              <a:t>Factores que pueden afectar la identificación de una referencia adecuada: 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endParaRPr lang="es-MX" sz="2800" dirty="0">
              <a:solidFill>
                <a:srgbClr val="1736B1"/>
              </a:solidFill>
              <a:latin typeface="Trebuchet MS"/>
            </a:endParaRPr>
          </a:p>
          <a:p>
            <a:pPr marL="90678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1736B1"/>
                </a:solidFill>
                <a:latin typeface="Trebuchet MS"/>
              </a:rPr>
              <a:t>Los elementos de los estados financieros.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rgbClr val="1736B1"/>
                </a:solidFill>
                <a:latin typeface="Trebuchet MS"/>
              </a:rPr>
              <a:t>• Partidas que concentran la atención de los usuarios.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rgbClr val="1736B1"/>
                </a:solidFill>
                <a:latin typeface="Trebuchet MS"/>
              </a:rPr>
              <a:t>• La naturaleza de la entidad, el punto de su ciclo vital, el entorno sectorial y económico.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rgbClr val="1736B1"/>
                </a:solidFill>
                <a:latin typeface="Trebuchet MS"/>
              </a:rPr>
              <a:t>• La estructura de propiedad de la entidad y la forma en la que se financia. 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rgbClr val="1736B1"/>
                </a:solidFill>
                <a:latin typeface="Trebuchet MS"/>
              </a:rPr>
              <a:t>• La relativa volatilidad de la referencia.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>
            <a:extLst>
              <a:ext uri="{FF2B5EF4-FFF2-40B4-BE49-F238E27FC236}">
                <a16:creationId xmlns:a16="http://schemas.microsoft.com/office/drawing/2014/main" id="{1D34B3AC-5320-C307-D08B-E2AB197D9F35}"/>
              </a:ext>
            </a:extLst>
          </p:cNvPr>
          <p:cNvSpPr/>
          <p:nvPr/>
        </p:nvSpPr>
        <p:spPr>
          <a:xfrm>
            <a:off x="0" y="2"/>
            <a:ext cx="15811500" cy="2264410"/>
          </a:xfrm>
          <a:custGeom>
            <a:avLst/>
            <a:gdLst/>
            <a:ahLst/>
            <a:cxnLst/>
            <a:rect l="l" t="t" r="r" b="b"/>
            <a:pathLst>
              <a:path w="15811500" h="2264410">
                <a:moveTo>
                  <a:pt x="14504204" y="2264080"/>
                </a:moveTo>
                <a:lnTo>
                  <a:pt x="0" y="2264080"/>
                </a:lnTo>
                <a:lnTo>
                  <a:pt x="0" y="0"/>
                </a:lnTo>
                <a:lnTo>
                  <a:pt x="15811290" y="0"/>
                </a:lnTo>
                <a:lnTo>
                  <a:pt x="14504204" y="2264080"/>
                </a:lnTo>
                <a:close/>
              </a:path>
            </a:pathLst>
          </a:custGeom>
          <a:solidFill>
            <a:srgbClr val="A066CB"/>
          </a:solidFill>
        </p:spPr>
        <p:txBody>
          <a:bodyPr wrap="square" lIns="0" tIns="0" rIns="0" bIns="0" rtlCol="0"/>
          <a:lstStyle/>
          <a:p>
            <a:r>
              <a:rPr lang="es-ES" dirty="0"/>
              <a:t>c</a:t>
            </a:r>
            <a:endParaRPr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A68D580-42F3-8D9F-47D2-0E91A252C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96875"/>
              </p:ext>
            </p:extLst>
          </p:nvPr>
        </p:nvGraphicFramePr>
        <p:xfrm>
          <a:off x="2448042" y="4229100"/>
          <a:ext cx="13363458" cy="5373692"/>
        </p:xfrm>
        <a:graphic>
          <a:graphicData uri="http://schemas.openxmlformats.org/drawingml/2006/table">
            <a:tbl>
              <a:tblPr firstRow="1" firstCol="1" bandRow="1"/>
              <a:tblGrid>
                <a:gridCol w="1818024">
                  <a:extLst>
                    <a:ext uri="{9D8B030D-6E8A-4147-A177-3AD203B41FA5}">
                      <a16:colId xmlns:a16="http://schemas.microsoft.com/office/drawing/2014/main" val="285519906"/>
                    </a:ext>
                  </a:extLst>
                </a:gridCol>
                <a:gridCol w="1419905">
                  <a:extLst>
                    <a:ext uri="{9D8B030D-6E8A-4147-A177-3AD203B41FA5}">
                      <a16:colId xmlns:a16="http://schemas.microsoft.com/office/drawing/2014/main" val="3023135206"/>
                    </a:ext>
                  </a:extLst>
                </a:gridCol>
                <a:gridCol w="2011785">
                  <a:extLst>
                    <a:ext uri="{9D8B030D-6E8A-4147-A177-3AD203B41FA5}">
                      <a16:colId xmlns:a16="http://schemas.microsoft.com/office/drawing/2014/main" val="3919122616"/>
                    </a:ext>
                  </a:extLst>
                </a:gridCol>
                <a:gridCol w="2046601">
                  <a:extLst>
                    <a:ext uri="{9D8B030D-6E8A-4147-A177-3AD203B41FA5}">
                      <a16:colId xmlns:a16="http://schemas.microsoft.com/office/drawing/2014/main" val="576515985"/>
                    </a:ext>
                  </a:extLst>
                </a:gridCol>
                <a:gridCol w="2046601">
                  <a:extLst>
                    <a:ext uri="{9D8B030D-6E8A-4147-A177-3AD203B41FA5}">
                      <a16:colId xmlns:a16="http://schemas.microsoft.com/office/drawing/2014/main" val="4207116305"/>
                    </a:ext>
                  </a:extLst>
                </a:gridCol>
                <a:gridCol w="2010271">
                  <a:extLst>
                    <a:ext uri="{9D8B030D-6E8A-4147-A177-3AD203B41FA5}">
                      <a16:colId xmlns:a16="http://schemas.microsoft.com/office/drawing/2014/main" val="2343259086"/>
                    </a:ext>
                  </a:extLst>
                </a:gridCol>
                <a:gridCol w="2010271">
                  <a:extLst>
                    <a:ext uri="{9D8B030D-6E8A-4147-A177-3AD203B41FA5}">
                      <a16:colId xmlns:a16="http://schemas.microsoft.com/office/drawing/2014/main" val="2521036240"/>
                    </a:ext>
                  </a:extLst>
                </a:gridCol>
              </a:tblGrid>
              <a:tr h="17483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63486" marR="163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86" marR="163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Importancia Relativa Material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86" marR="163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Caso A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86" marR="163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Caso B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86" marR="163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Caso C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86" marR="163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Caso D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86" marR="163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969825"/>
                  </a:ext>
                </a:extLst>
              </a:tr>
              <a:tr h="1263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Utilidad antes de impuestos</a:t>
                      </a:r>
                      <a:endParaRPr lang="es-MX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486" marR="163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40,000</a:t>
                      </a:r>
                    </a:p>
                  </a:txBody>
                  <a:tcPr marL="163486" marR="163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163486" marR="163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30,000</a:t>
                      </a:r>
                    </a:p>
                  </a:txBody>
                  <a:tcPr marL="163486" marR="163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50,000</a:t>
                      </a:r>
                    </a:p>
                  </a:txBody>
                  <a:tcPr marL="163486" marR="163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35,000</a:t>
                      </a:r>
                    </a:p>
                  </a:txBody>
                  <a:tcPr marL="163486" marR="163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45,000</a:t>
                      </a:r>
                    </a:p>
                  </a:txBody>
                  <a:tcPr marL="163486" marR="163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510290"/>
                  </a:ext>
                </a:extLst>
              </a:tr>
              <a:tr h="23613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63486" marR="1634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63486" marR="1634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63486" marR="16348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Incorrección Material con Importancia Relativa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63486" marR="163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Incorrección Material con Importancia Relativa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63486" marR="163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Incorrección Inmaterial sin Importancia Relativa</a:t>
                      </a:r>
                    </a:p>
                  </a:txBody>
                  <a:tcPr marL="163486" marR="163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Incorrección Inmaterial sin Importancia Relativa</a:t>
                      </a:r>
                    </a:p>
                  </a:txBody>
                  <a:tcPr marL="163486" marR="163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23082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A7C1D17F-2FEB-3CC2-C6B1-7071748DB8FA}"/>
              </a:ext>
            </a:extLst>
          </p:cNvPr>
          <p:cNvSpPr txBox="1"/>
          <p:nvPr/>
        </p:nvSpPr>
        <p:spPr>
          <a:xfrm>
            <a:off x="2743200" y="917330"/>
            <a:ext cx="843432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4800" spc="55" dirty="0">
                <a:solidFill>
                  <a:schemeClr val="bg1"/>
                </a:solidFill>
                <a:latin typeface="Trebuchet MS"/>
              </a:rPr>
              <a:t>A4</a:t>
            </a:r>
            <a:r>
              <a:rPr lang="es-MX" sz="4000" spc="55" dirty="0">
                <a:solidFill>
                  <a:schemeClr val="bg1"/>
                </a:solidFill>
                <a:latin typeface="Trebuchet MS"/>
              </a:rPr>
              <a:t>    Referencias adecuadas </a:t>
            </a:r>
          </a:p>
          <a:p>
            <a:pPr lvl="0"/>
            <a:endParaRPr lang="es-MX" sz="3500" spc="55" dirty="0">
              <a:latin typeface="Trebuchet M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C626184-6E43-A5FE-5939-00419AFB0813}"/>
              </a:ext>
            </a:extLst>
          </p:cNvPr>
          <p:cNvSpPr/>
          <p:nvPr/>
        </p:nvSpPr>
        <p:spPr>
          <a:xfrm>
            <a:off x="3539377" y="3471330"/>
            <a:ext cx="6014788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i="1" spc="55" dirty="0">
                <a:latin typeface="Trebuchet MS"/>
              </a:rPr>
              <a:t>Auditoría a los estados financieros 2021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9588D85-3C57-4818-9611-5E2A4C74DF79}"/>
              </a:ext>
            </a:extLst>
          </p:cNvPr>
          <p:cNvSpPr txBox="1"/>
          <p:nvPr/>
        </p:nvSpPr>
        <p:spPr>
          <a:xfrm>
            <a:off x="2743200" y="2217555"/>
            <a:ext cx="83820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MX" sz="3500" spc="55" dirty="0">
              <a:latin typeface="Trebuchet M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3200" b="1" spc="55" dirty="0">
                <a:latin typeface="Trebuchet MS"/>
              </a:rPr>
              <a:t>El beneficio antes de impuestos. </a:t>
            </a:r>
          </a:p>
        </p:txBody>
      </p:sp>
    </p:spTree>
    <p:extLst>
      <p:ext uri="{BB962C8B-B14F-4D97-AF65-F5344CB8AC3E}">
        <p14:creationId xmlns:p14="http://schemas.microsoft.com/office/powerpoint/2010/main" val="43743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7C1D17F-2FEB-3CC2-C6B1-7071748DB8FA}"/>
              </a:ext>
            </a:extLst>
          </p:cNvPr>
          <p:cNvSpPr txBox="1"/>
          <p:nvPr/>
        </p:nvSpPr>
        <p:spPr>
          <a:xfrm>
            <a:off x="2400812" y="952500"/>
            <a:ext cx="8434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3200" b="1" spc="55" dirty="0">
                <a:latin typeface="Trebuchet MS"/>
              </a:rPr>
              <a:t>Los ingresos ordinarios totales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C626184-6E43-A5FE-5939-00419AFB0813}"/>
              </a:ext>
            </a:extLst>
          </p:cNvPr>
          <p:cNvSpPr/>
          <p:nvPr/>
        </p:nvSpPr>
        <p:spPr>
          <a:xfrm>
            <a:off x="3120710" y="1553520"/>
            <a:ext cx="6014788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i="1" spc="55" dirty="0">
                <a:latin typeface="Trebuchet MS"/>
              </a:rPr>
              <a:t>Auditoría a los estados financieros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475A5C1-97C9-D753-0B9F-685C07BA4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163310"/>
              </p:ext>
            </p:extLst>
          </p:nvPr>
        </p:nvGraphicFramePr>
        <p:xfrm>
          <a:off x="2413945" y="2608988"/>
          <a:ext cx="13537175" cy="4953001"/>
        </p:xfrm>
        <a:graphic>
          <a:graphicData uri="http://schemas.openxmlformats.org/drawingml/2006/table">
            <a:tbl>
              <a:tblPr firstRow="1" firstCol="1" bandRow="1"/>
              <a:tblGrid>
                <a:gridCol w="1841658">
                  <a:extLst>
                    <a:ext uri="{9D8B030D-6E8A-4147-A177-3AD203B41FA5}">
                      <a16:colId xmlns:a16="http://schemas.microsoft.com/office/drawing/2014/main" val="4110397038"/>
                    </a:ext>
                  </a:extLst>
                </a:gridCol>
                <a:gridCol w="1438364">
                  <a:extLst>
                    <a:ext uri="{9D8B030D-6E8A-4147-A177-3AD203B41FA5}">
                      <a16:colId xmlns:a16="http://schemas.microsoft.com/office/drawing/2014/main" val="1462446635"/>
                    </a:ext>
                  </a:extLst>
                </a:gridCol>
                <a:gridCol w="2037937">
                  <a:extLst>
                    <a:ext uri="{9D8B030D-6E8A-4147-A177-3AD203B41FA5}">
                      <a16:colId xmlns:a16="http://schemas.microsoft.com/office/drawing/2014/main" val="1049311349"/>
                    </a:ext>
                  </a:extLst>
                </a:gridCol>
                <a:gridCol w="2073205">
                  <a:extLst>
                    <a:ext uri="{9D8B030D-6E8A-4147-A177-3AD203B41FA5}">
                      <a16:colId xmlns:a16="http://schemas.microsoft.com/office/drawing/2014/main" val="2816194817"/>
                    </a:ext>
                  </a:extLst>
                </a:gridCol>
                <a:gridCol w="2073205">
                  <a:extLst>
                    <a:ext uri="{9D8B030D-6E8A-4147-A177-3AD203B41FA5}">
                      <a16:colId xmlns:a16="http://schemas.microsoft.com/office/drawing/2014/main" val="2937093887"/>
                    </a:ext>
                  </a:extLst>
                </a:gridCol>
                <a:gridCol w="2036403">
                  <a:extLst>
                    <a:ext uri="{9D8B030D-6E8A-4147-A177-3AD203B41FA5}">
                      <a16:colId xmlns:a16="http://schemas.microsoft.com/office/drawing/2014/main" val="3696641044"/>
                    </a:ext>
                  </a:extLst>
                </a:gridCol>
                <a:gridCol w="2036403">
                  <a:extLst>
                    <a:ext uri="{9D8B030D-6E8A-4147-A177-3AD203B41FA5}">
                      <a16:colId xmlns:a16="http://schemas.microsoft.com/office/drawing/2014/main" val="208623862"/>
                    </a:ext>
                  </a:extLst>
                </a:gridCol>
              </a:tblGrid>
              <a:tr h="12804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65611" marR="16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11" marR="165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Importancia Relativa Material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11" marR="165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Caso A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11" marR="165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Caso B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11" marR="165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Caso C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11" marR="165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Caso D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11" marR="165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025632"/>
                  </a:ext>
                </a:extLst>
              </a:tr>
              <a:tr h="1280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Ingresos ordinarios totales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11" marR="16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200,000</a:t>
                      </a:r>
                    </a:p>
                  </a:txBody>
                  <a:tcPr marL="165611" marR="165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165611" marR="165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130,000</a:t>
                      </a:r>
                    </a:p>
                  </a:txBody>
                  <a:tcPr marL="165611" marR="165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280,000</a:t>
                      </a:r>
                    </a:p>
                  </a:txBody>
                  <a:tcPr marL="165611" marR="165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150,000</a:t>
                      </a:r>
                    </a:p>
                  </a:txBody>
                  <a:tcPr marL="165611" marR="165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250,000</a:t>
                      </a:r>
                    </a:p>
                  </a:txBody>
                  <a:tcPr marL="165611" marR="165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538435"/>
                  </a:ext>
                </a:extLst>
              </a:tr>
              <a:tr h="23921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65611" marR="165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65611" marR="165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65611" marR="16561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Incorrección Material con Importancia Relativa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11" marR="16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Incorrección Material con Importancia Relativa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11" marR="16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Incorrección Inmaterial sin Importancia Relativa</a:t>
                      </a:r>
                      <a:endParaRPr lang="es-MX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11" marR="16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Incorrección Inmaterial sin Importancia Relativa</a:t>
                      </a:r>
                      <a:endParaRPr lang="es-MX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11" marR="165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39392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7594B624-38B9-CDCD-1112-F29FE75C6A93}"/>
              </a:ext>
            </a:extLst>
          </p:cNvPr>
          <p:cNvSpPr/>
          <p:nvPr/>
        </p:nvSpPr>
        <p:spPr>
          <a:xfrm>
            <a:off x="2413945" y="7561989"/>
            <a:ext cx="9144000" cy="22872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itchFamily="2" charset="2"/>
              <a:buChar char=""/>
            </a:pPr>
            <a:r>
              <a:rPr lang="es-MX" sz="3200" b="1" spc="55" dirty="0">
                <a:latin typeface="Trebuchet MS"/>
              </a:rPr>
              <a:t>El margen bruto y los gastos totales. 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endParaRPr lang="es-MX" sz="2800" spc="55" dirty="0">
              <a:latin typeface="Trebuchet M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s-MX" sz="3200" b="1" spc="55" dirty="0">
                <a:latin typeface="Trebuchet MS"/>
              </a:rPr>
              <a:t>El patrimonio neto total o el activo neto. </a:t>
            </a:r>
          </a:p>
        </p:txBody>
      </p:sp>
    </p:spTree>
    <p:extLst>
      <p:ext uri="{BB962C8B-B14F-4D97-AF65-F5344CB8AC3E}">
        <p14:creationId xmlns:p14="http://schemas.microsoft.com/office/powerpoint/2010/main" val="402802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2260" y="1110580"/>
            <a:ext cx="11764740" cy="756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_tradnl" sz="4400" b="1" spc="-9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4400" b="1" spc="-8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lang="es-ES_tradnl" sz="4400" b="1" spc="-43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lang="es-ES_tradnl" sz="4400" b="1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4400" b="1" spc="-7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4400" b="1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4400" b="1" spc="2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4400" b="1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4400" b="1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lang="es-ES_tradnl" sz="4400" b="1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4400" b="1" spc="-15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lang="es-ES_tradnl" sz="4400" b="1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4400" b="1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lang="es-ES_tradnl" sz="4400" b="1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4400" b="1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4400" b="1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4400" b="1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4400" b="1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4400" b="1" spc="2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4400" b="1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4400" b="1" spc="7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4400" b="1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4400" b="1" spc="6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lang="es-ES_tradnl" sz="4400" b="1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4400" b="1" spc="114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4400" b="1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4400" b="1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4400" b="1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4400" b="1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4400" b="1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s-ES_tradnl" sz="4400" b="1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4400" b="1" spc="-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lang="es-ES_tradnl" sz="4400" b="1" spc="6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lang="es-ES_tradnl" sz="4400" b="1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4400" b="1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4400" b="1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lang="es-ES_tradnl" sz="4400" b="1" spc="-43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lang="es-ES_tradnl" sz="4400" b="1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lang="es-ES_tradnl" sz="4000" dirty="0">
              <a:latin typeface="Trebuchet MS"/>
              <a:cs typeface="Trebuchet MS"/>
            </a:endParaRPr>
          </a:p>
          <a:p>
            <a:pPr marL="469900" marR="12065" indent="-4572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900430" algn="l"/>
                <a:tab pos="3134995" algn="l"/>
                <a:tab pos="3589020" algn="l"/>
                <a:tab pos="4371340" algn="l"/>
                <a:tab pos="6739255" algn="l"/>
                <a:tab pos="9046210" algn="l"/>
                <a:tab pos="9765030" algn="l"/>
              </a:tabLst>
            </a:pPr>
            <a:r>
              <a:rPr lang="es-ES_tradnl" sz="335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lang="es-ES_tradnl" sz="335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350" spc="1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350" spc="3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lang="es-ES_tradnl" sz="3350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3350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350" spc="7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335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350" spc="2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3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lang="es-ES_tradnl" sz="3350" spc="40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lang="es-ES_tradnl" sz="3350" spc="1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s-ES_tradnl" sz="3350" spc="3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350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35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335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350" spc="2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3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lang="es-ES_tradnl" sz="3350" spc="-15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35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3350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35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350" spc="2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3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lang="es-ES_tradnl" sz="3350" spc="7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3350" spc="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3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lang="es-ES_tradnl" sz="3350" spc="6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lang="es-ES_tradnl" sz="335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35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350" spc="7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335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350" spc="195" dirty="0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lang="es-ES_tradnl" sz="3350" spc="-55" dirty="0">
                <a:solidFill>
                  <a:srgbClr val="FFFFFF"/>
                </a:solidFill>
                <a:latin typeface="Trebuchet MS"/>
                <a:cs typeface="Trebuchet MS"/>
              </a:rPr>
              <a:t>anteriores.</a:t>
            </a:r>
            <a:endParaRPr lang="es-ES_tradnl" sz="3350" dirty="0">
              <a:latin typeface="Trebuchet MS"/>
              <a:cs typeface="Trebuchet MS"/>
            </a:endParaRPr>
          </a:p>
          <a:p>
            <a:pPr marL="4699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ES_tradnl" sz="3350" spc="85" dirty="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lang="es-ES_tradnl" sz="3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25" dirty="0">
                <a:solidFill>
                  <a:srgbClr val="FFFFFF"/>
                </a:solidFill>
                <a:latin typeface="Trebuchet MS"/>
                <a:cs typeface="Trebuchet MS"/>
              </a:rPr>
              <a:t>resultados</a:t>
            </a:r>
            <a:r>
              <a:rPr lang="es-ES_tradnl" sz="3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4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lang="es-ES_tradnl" sz="3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lang="es-ES_tradnl" sz="3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situación</a:t>
            </a:r>
            <a:r>
              <a:rPr lang="es-ES_tradnl" sz="3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-40" dirty="0">
                <a:solidFill>
                  <a:srgbClr val="FFFFFF"/>
                </a:solidFill>
                <a:latin typeface="Trebuchet MS"/>
                <a:cs typeface="Trebuchet MS"/>
              </a:rPr>
              <a:t>financiera</a:t>
            </a:r>
            <a:r>
              <a:rPr lang="es-ES_tradnl" sz="3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25" dirty="0">
                <a:solidFill>
                  <a:srgbClr val="FFFFFF"/>
                </a:solidFill>
                <a:latin typeface="Trebuchet MS"/>
                <a:cs typeface="Trebuchet MS"/>
              </a:rPr>
              <a:t>hasta</a:t>
            </a:r>
            <a:r>
              <a:rPr lang="es-ES_tradnl" sz="335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lang="es-ES_tradnl" sz="3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-120" dirty="0">
                <a:solidFill>
                  <a:srgbClr val="FFFFFF"/>
                </a:solidFill>
                <a:latin typeface="Trebuchet MS"/>
                <a:cs typeface="Trebuchet MS"/>
              </a:rPr>
              <a:t>fecha.</a:t>
            </a:r>
            <a:endParaRPr lang="es-ES_tradnl" sz="3350" dirty="0">
              <a:latin typeface="Trebuchet MS"/>
              <a:cs typeface="Trebuchet MS"/>
            </a:endParaRPr>
          </a:p>
          <a:p>
            <a:pPr marL="469900" marR="7620" indent="-4572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035810" algn="l"/>
                <a:tab pos="4423410" algn="l"/>
                <a:tab pos="5309870" algn="l"/>
                <a:tab pos="6268085" algn="l"/>
                <a:tab pos="8926195" algn="l"/>
                <a:tab pos="9937750" algn="l"/>
              </a:tabLst>
            </a:pPr>
            <a:r>
              <a:rPr lang="es-ES_tradnl" sz="3350" spc="-7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335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350" spc="2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3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am</a:t>
            </a:r>
            <a:r>
              <a:rPr lang="es-ES_tradnl" sz="3350" spc="6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350" spc="2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3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1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45" dirty="0">
                <a:solidFill>
                  <a:srgbClr val="FFFFFF"/>
                </a:solidFill>
                <a:latin typeface="Trebuchet MS"/>
                <a:cs typeface="Trebuchet MS"/>
              </a:rPr>
              <a:t>gn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-15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350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-2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lang="es-ES_tradnl" sz="335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350" spc="2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3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350" spc="114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33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350" spc="2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3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lang="es-ES_tradnl" sz="3350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3350" spc="3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lang="es-ES_tradnl" sz="335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3350" spc="1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350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35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3350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350" spc="2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3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7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3350" spc="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3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3350" spc="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3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35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3350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7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350" spc="95" dirty="0">
                <a:solidFill>
                  <a:srgbClr val="FFFFFF"/>
                </a:solidFill>
                <a:latin typeface="Trebuchet MS"/>
                <a:cs typeface="Trebuchet MS"/>
              </a:rPr>
              <a:t>d.</a:t>
            </a:r>
            <a:endParaRPr lang="es-ES_tradnl" sz="3350" spc="-13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469900" marR="7620" indent="-4572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035810" algn="l"/>
                <a:tab pos="4423410" algn="l"/>
                <a:tab pos="5309870" algn="l"/>
                <a:tab pos="6268085" algn="l"/>
                <a:tab pos="8926195" algn="l"/>
                <a:tab pos="9937750" algn="l"/>
              </a:tabLst>
            </a:pPr>
            <a:r>
              <a:rPr lang="es-ES_tradnl" sz="3350" spc="-17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am</a:t>
            </a:r>
            <a:r>
              <a:rPr lang="es-ES_tradnl" sz="3350" spc="6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350" spc="235" dirty="0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lang="es-ES_tradnl" sz="335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lang="es-ES_tradnl" sz="335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350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335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350" spc="-2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35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3350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s-ES_tradnl" sz="335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350" spc="2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3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lang="es-ES_tradnl" sz="335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350" spc="114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33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lang="es-ES_tradnl" sz="3350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350" spc="2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3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lang="es-ES_tradnl" sz="3350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335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35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3350" spc="7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35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335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350" spc="2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3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lang="es-ES_tradnl" sz="3350" spc="7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335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350" dirty="0">
                <a:solidFill>
                  <a:srgbClr val="FFFFFF"/>
                </a:solidFill>
                <a:latin typeface="Trebuchet MS"/>
                <a:cs typeface="Trebuchet MS"/>
              </a:rPr>
              <a:t>l	</a:t>
            </a:r>
            <a:r>
              <a:rPr lang="es-ES_tradnl" sz="335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35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3350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s-ES_tradnl" sz="335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35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lang="es-ES_tradnl" sz="335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3350" spc="110" dirty="0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lang="es-ES_tradnl" sz="335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350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335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35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3350" spc="85" dirty="0">
                <a:solidFill>
                  <a:srgbClr val="FFFFFF"/>
                </a:solidFill>
                <a:latin typeface="Trebuchet MS"/>
                <a:cs typeface="Trebuchet MS"/>
              </a:rPr>
              <a:t>ó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3350" spc="15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15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3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350" spc="1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35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350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3350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s-ES_tradnl" sz="335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35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lang="es-ES_tradnl" sz="335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s-ES_tradnl" sz="335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350" dirty="0">
                <a:solidFill>
                  <a:srgbClr val="FFFFFF"/>
                </a:solidFill>
                <a:latin typeface="Trebuchet MS"/>
                <a:cs typeface="Trebuchet MS"/>
              </a:rPr>
              <a:t>l.</a:t>
            </a:r>
            <a:endParaRPr lang="es-ES_tradnl" sz="33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_tradnl" sz="375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15700"/>
              </a:lnSpc>
            </a:pPr>
            <a:r>
              <a:rPr lang="es-ES_tradnl" sz="3200" i="1" spc="-140" dirty="0">
                <a:solidFill>
                  <a:srgbClr val="FFFFFF"/>
                </a:solidFill>
                <a:latin typeface="Trebuchet MS"/>
                <a:cs typeface="Trebuchet MS"/>
              </a:rPr>
              <a:t>EJEMPLO: ante </a:t>
            </a:r>
            <a:r>
              <a:rPr lang="es-ES_tradnl" sz="3200" i="1" spc="45" dirty="0">
                <a:solidFill>
                  <a:srgbClr val="FFFFFF"/>
                </a:solidFill>
                <a:latin typeface="Trebuchet MS"/>
                <a:cs typeface="Trebuchet MS"/>
              </a:rPr>
              <a:t>una </a:t>
            </a:r>
            <a:r>
              <a:rPr lang="es-ES_tradnl" sz="3200" i="1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i="1" spc="-20" dirty="0">
                <a:solidFill>
                  <a:srgbClr val="FFFFFF"/>
                </a:solidFill>
                <a:latin typeface="Trebuchet MS"/>
                <a:cs typeface="Trebuchet MS"/>
              </a:rPr>
              <a:t>reducción </a:t>
            </a:r>
            <a:r>
              <a:rPr lang="es-ES_tradnl" sz="3200" i="1" spc="155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lang="es-ES_tradnl" sz="3200" i="1" dirty="0">
                <a:solidFill>
                  <a:srgbClr val="FFFFFF"/>
                </a:solidFill>
                <a:latin typeface="Trebuchet MS"/>
                <a:cs typeface="Trebuchet MS"/>
              </a:rPr>
              <a:t>aumento </a:t>
            </a:r>
            <a:r>
              <a:rPr lang="es-ES_tradnl" sz="3200" i="1" spc="-30" dirty="0">
                <a:solidFill>
                  <a:srgbClr val="FFFFFF"/>
                </a:solidFill>
                <a:latin typeface="Trebuchet MS"/>
                <a:cs typeface="Trebuchet MS"/>
              </a:rPr>
              <a:t>excepcional </a:t>
            </a:r>
            <a:r>
              <a:rPr lang="es-ES_tradnl" sz="3200" i="1" spc="4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lang="es-ES_tradnl" sz="3200" i="1" spc="85" dirty="0">
                <a:solidFill>
                  <a:srgbClr val="FFFFFF"/>
                </a:solidFill>
                <a:latin typeface="Trebuchet MS"/>
                <a:cs typeface="Trebuchet MS"/>
              </a:rPr>
              <a:t>los </a:t>
            </a:r>
            <a:r>
              <a:rPr lang="es-ES_tradnl" sz="3200" i="1" spc="-35" dirty="0">
                <a:solidFill>
                  <a:srgbClr val="FFFFFF"/>
                </a:solidFill>
                <a:latin typeface="Trebuchet MS"/>
                <a:cs typeface="Trebuchet MS"/>
              </a:rPr>
              <a:t>beneficios </a:t>
            </a:r>
            <a:r>
              <a:rPr lang="es-ES_tradnl" sz="3200" i="1" spc="15" dirty="0">
                <a:solidFill>
                  <a:srgbClr val="FFFFFF"/>
                </a:solidFill>
                <a:latin typeface="Trebuchet MS"/>
                <a:cs typeface="Trebuchet MS"/>
              </a:rPr>
              <a:t>antes </a:t>
            </a:r>
            <a:r>
              <a:rPr lang="es-ES_tradnl" sz="3200" i="1" spc="4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lang="es-ES_tradnl" sz="3200" i="1" spc="-99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i="1" spc="-20" dirty="0">
                <a:solidFill>
                  <a:srgbClr val="FFFFFF"/>
                </a:solidFill>
                <a:latin typeface="Trebuchet MS"/>
                <a:cs typeface="Trebuchet MS"/>
              </a:rPr>
              <a:t>impuestos,</a:t>
            </a:r>
            <a:r>
              <a:rPr lang="es-ES_tradnl" sz="3200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i="1" spc="-30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lang="es-ES_tradnl" sz="3200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i="1" spc="-5" dirty="0">
                <a:solidFill>
                  <a:srgbClr val="FFFFFF"/>
                </a:solidFill>
                <a:latin typeface="Trebuchet MS"/>
                <a:cs typeface="Trebuchet MS"/>
              </a:rPr>
              <a:t>auditor</a:t>
            </a:r>
            <a:r>
              <a:rPr lang="es-ES_tradnl" sz="3200" i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i="1" spc="20" dirty="0">
                <a:solidFill>
                  <a:srgbClr val="FFFFFF"/>
                </a:solidFill>
                <a:latin typeface="Trebuchet MS"/>
                <a:cs typeface="Trebuchet MS"/>
              </a:rPr>
              <a:t>debe</a:t>
            </a:r>
            <a:r>
              <a:rPr lang="es-ES_tradnl" sz="3200" i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i="1" spc="-50" dirty="0">
                <a:solidFill>
                  <a:srgbClr val="FFFFFF"/>
                </a:solidFill>
                <a:latin typeface="Trebuchet MS"/>
                <a:cs typeface="Trebuchet MS"/>
              </a:rPr>
              <a:t>recalcular</a:t>
            </a:r>
            <a:r>
              <a:rPr lang="es-ES_tradnl" sz="32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i="1" spc="5" dirty="0">
                <a:solidFill>
                  <a:srgbClr val="FFFFFF"/>
                </a:solidFill>
                <a:latin typeface="Trebuchet MS"/>
                <a:cs typeface="Trebuchet MS"/>
              </a:rPr>
              <a:t>esta</a:t>
            </a:r>
            <a:r>
              <a:rPr lang="es-ES_tradnl" sz="3200" i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i="1" spc="-55" dirty="0">
                <a:solidFill>
                  <a:srgbClr val="FFFFFF"/>
                </a:solidFill>
                <a:latin typeface="Trebuchet MS"/>
                <a:cs typeface="Trebuchet MS"/>
              </a:rPr>
              <a:t>referencia </a:t>
            </a:r>
            <a:r>
              <a:rPr lang="es-ES_tradnl" sz="320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i="1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3200" i="1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200" i="1" spc="-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lang="es-ES_tradnl" sz="3200" i="1" spc="6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lang="es-ES_tradnl" sz="3200" i="1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200" i="1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lang="es-ES_tradnl" sz="3200" i="1" spc="-5" dirty="0">
                <a:solidFill>
                  <a:srgbClr val="FFFFFF"/>
                </a:solidFill>
                <a:latin typeface="Trebuchet MS"/>
                <a:cs typeface="Trebuchet MS"/>
              </a:rPr>
              <a:t>á</a:t>
            </a:r>
            <a:r>
              <a:rPr lang="es-ES_tradnl" sz="3200" i="1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3200" i="1" spc="7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3200" i="1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200" i="1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3200" i="1" spc="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200" i="1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i="1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es-ES_tradnl" sz="3200" i="1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200" i="1" spc="114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s-ES_tradnl" sz="3200" i="1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i="1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lang="es-ES_tradnl" sz="3200" i="1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s-ES_tradnl" sz="3200" i="1" spc="1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200" i="1" spc="3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lang="es-ES_tradnl" sz="3200" i="1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s-ES_tradnl" sz="3200" i="1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s-ES_tradnl" sz="3200" i="1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200" i="1" spc="7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3200" i="1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200" i="1" spc="2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200" i="1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_tradnl" sz="3200" i="1" spc="6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lang="es-ES_tradnl" sz="3200" i="1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200" i="1" spc="1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200" i="1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s-ES_tradnl" sz="3200" i="1" spc="7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_tradnl" sz="3200" i="1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lang="es-ES_tradnl" sz="3200" i="1" spc="1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s-ES_tradnl" sz="3200" i="1" spc="-43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lang="es-ES_tradnl" sz="3200" i="1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028702"/>
            <a:ext cx="6152515" cy="9258300"/>
            <a:chOff x="0" y="1028702"/>
            <a:chExt cx="6152515" cy="9258300"/>
          </a:xfrm>
        </p:grpSpPr>
        <p:sp>
          <p:nvSpPr>
            <p:cNvPr id="4" name="object 4"/>
            <p:cNvSpPr/>
            <p:nvPr/>
          </p:nvSpPr>
          <p:spPr>
            <a:xfrm>
              <a:off x="3362841" y="8159397"/>
              <a:ext cx="2789555" cy="2127885"/>
            </a:xfrm>
            <a:custGeom>
              <a:avLst/>
              <a:gdLst/>
              <a:ahLst/>
              <a:cxnLst/>
              <a:rect l="l" t="t" r="r" b="b"/>
              <a:pathLst>
                <a:path w="2789554" h="2127884">
                  <a:moveTo>
                    <a:pt x="531709" y="2127601"/>
                  </a:moveTo>
                  <a:lnTo>
                    <a:pt x="2257540" y="2127601"/>
                  </a:lnTo>
                  <a:lnTo>
                    <a:pt x="2789326" y="1208706"/>
                  </a:lnTo>
                  <a:lnTo>
                    <a:pt x="2091285" y="0"/>
                  </a:lnTo>
                  <a:lnTo>
                    <a:pt x="697939" y="0"/>
                  </a:lnTo>
                  <a:lnTo>
                    <a:pt x="0" y="1208706"/>
                  </a:lnTo>
                  <a:lnTo>
                    <a:pt x="531709" y="2127601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6149" y="5797048"/>
              <a:ext cx="4182745" cy="4490085"/>
            </a:xfrm>
            <a:custGeom>
              <a:avLst/>
              <a:gdLst/>
              <a:ahLst/>
              <a:cxnLst/>
              <a:rect l="l" t="t" r="r" b="b"/>
              <a:pathLst>
                <a:path w="4182745" h="4490084">
                  <a:moveTo>
                    <a:pt x="529701" y="4489950"/>
                  </a:moveTo>
                  <a:lnTo>
                    <a:pt x="2256944" y="4489950"/>
                  </a:lnTo>
                  <a:lnTo>
                    <a:pt x="3227576" y="2808483"/>
                  </a:lnTo>
                  <a:lnTo>
                    <a:pt x="3712987" y="1967992"/>
                  </a:lnTo>
                  <a:lnTo>
                    <a:pt x="4182672" y="1156175"/>
                  </a:lnTo>
                  <a:lnTo>
                    <a:pt x="3513566" y="0"/>
                  </a:lnTo>
                  <a:lnTo>
                    <a:pt x="2062353" y="0"/>
                  </a:lnTo>
                  <a:lnTo>
                    <a:pt x="1634878" y="738716"/>
                  </a:lnTo>
                  <a:lnTo>
                    <a:pt x="1634558" y="738716"/>
                  </a:lnTo>
                  <a:lnTo>
                    <a:pt x="696318" y="2362349"/>
                  </a:lnTo>
                  <a:lnTo>
                    <a:pt x="695304" y="2362349"/>
                  </a:lnTo>
                  <a:lnTo>
                    <a:pt x="438467" y="2808483"/>
                  </a:lnTo>
                  <a:lnTo>
                    <a:pt x="438670" y="2808584"/>
                  </a:lnTo>
                  <a:lnTo>
                    <a:pt x="0" y="3571055"/>
                  </a:lnTo>
                  <a:lnTo>
                    <a:pt x="529701" y="4489950"/>
                  </a:lnTo>
                  <a:close/>
                </a:path>
                <a:path w="4182745" h="4490084">
                  <a:moveTo>
                    <a:pt x="1634558" y="738716"/>
                  </a:moveTo>
                  <a:lnTo>
                    <a:pt x="1634878" y="738716"/>
                  </a:lnTo>
                  <a:lnTo>
                    <a:pt x="1634675" y="738514"/>
                  </a:lnTo>
                  <a:lnTo>
                    <a:pt x="1634558" y="738716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97048"/>
              <a:ext cx="1969770" cy="4490085"/>
            </a:xfrm>
            <a:custGeom>
              <a:avLst/>
              <a:gdLst/>
              <a:ahLst/>
              <a:cxnLst/>
              <a:rect l="l" t="t" r="r" b="b"/>
              <a:pathLst>
                <a:path w="1969770" h="4490084">
                  <a:moveTo>
                    <a:pt x="0" y="4489950"/>
                  </a:moveTo>
                  <a:lnTo>
                    <a:pt x="44362" y="4489950"/>
                  </a:lnTo>
                  <a:lnTo>
                    <a:pt x="576149" y="3571055"/>
                  </a:lnTo>
                  <a:lnTo>
                    <a:pt x="574020" y="3567509"/>
                  </a:lnTo>
                  <a:lnTo>
                    <a:pt x="1271048" y="2362349"/>
                  </a:lnTo>
                  <a:lnTo>
                    <a:pt x="1271454" y="2362349"/>
                  </a:lnTo>
                  <a:lnTo>
                    <a:pt x="1969495" y="1156175"/>
                  </a:lnTo>
                  <a:lnTo>
                    <a:pt x="1300388" y="0"/>
                  </a:lnTo>
                  <a:lnTo>
                    <a:pt x="0" y="0"/>
                  </a:lnTo>
                  <a:lnTo>
                    <a:pt x="0" y="44899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16427" y="3391051"/>
              <a:ext cx="2789555" cy="2414905"/>
            </a:xfrm>
            <a:custGeom>
              <a:avLst/>
              <a:gdLst/>
              <a:ahLst/>
              <a:cxnLst/>
              <a:rect l="l" t="t" r="r" b="b"/>
              <a:pathLst>
                <a:path w="2789554" h="2414904">
                  <a:moveTo>
                    <a:pt x="697939" y="2414879"/>
                  </a:moveTo>
                  <a:lnTo>
                    <a:pt x="2091285" y="2414879"/>
                  </a:lnTo>
                  <a:lnTo>
                    <a:pt x="2789326" y="1208706"/>
                  </a:lnTo>
                  <a:lnTo>
                    <a:pt x="2091285" y="0"/>
                  </a:lnTo>
                  <a:lnTo>
                    <a:pt x="697939" y="0"/>
                  </a:lnTo>
                  <a:lnTo>
                    <a:pt x="0" y="1208706"/>
                  </a:lnTo>
                  <a:lnTo>
                    <a:pt x="697939" y="2414879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028702"/>
              <a:ext cx="3412490" cy="4777740"/>
            </a:xfrm>
            <a:custGeom>
              <a:avLst/>
              <a:gdLst/>
              <a:ahLst/>
              <a:cxnLst/>
              <a:rect l="l" t="t" r="r" b="b"/>
              <a:pathLst>
                <a:path w="3412490" h="4777740">
                  <a:moveTo>
                    <a:pt x="0" y="4777228"/>
                  </a:moveTo>
                  <a:lnTo>
                    <a:pt x="1321021" y="4777228"/>
                  </a:lnTo>
                  <a:lnTo>
                    <a:pt x="2942722" y="1967992"/>
                  </a:lnTo>
                  <a:lnTo>
                    <a:pt x="3412408" y="1156176"/>
                  </a:lnTo>
                  <a:lnTo>
                    <a:pt x="2743301" y="0"/>
                  </a:lnTo>
                  <a:lnTo>
                    <a:pt x="1292089" y="0"/>
                  </a:lnTo>
                  <a:lnTo>
                    <a:pt x="864613" y="738717"/>
                  </a:lnTo>
                  <a:lnTo>
                    <a:pt x="864293" y="738717"/>
                  </a:lnTo>
                  <a:lnTo>
                    <a:pt x="0" y="2234384"/>
                  </a:lnTo>
                  <a:lnTo>
                    <a:pt x="0" y="4777228"/>
                  </a:lnTo>
                  <a:close/>
                </a:path>
                <a:path w="3412490" h="4777740">
                  <a:moveTo>
                    <a:pt x="864293" y="738717"/>
                  </a:moveTo>
                  <a:lnTo>
                    <a:pt x="864613" y="738717"/>
                  </a:lnTo>
                  <a:lnTo>
                    <a:pt x="864410" y="738514"/>
                  </a:lnTo>
                  <a:lnTo>
                    <a:pt x="864293" y="738717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108231"/>
              <a:ext cx="623570" cy="2153920"/>
            </a:xfrm>
            <a:custGeom>
              <a:avLst/>
              <a:gdLst/>
              <a:ahLst/>
              <a:cxnLst/>
              <a:rect l="l" t="t" r="r" b="b"/>
              <a:pathLst>
                <a:path w="623570" h="2153920">
                  <a:moveTo>
                    <a:pt x="0" y="2153294"/>
                  </a:moveTo>
                  <a:lnTo>
                    <a:pt x="623081" y="1076647"/>
                  </a:lnTo>
                  <a:lnTo>
                    <a:pt x="0" y="0"/>
                  </a:lnTo>
                  <a:lnTo>
                    <a:pt x="0" y="2153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46284E71-9806-9955-FF62-452E612ADF0C}"/>
              </a:ext>
            </a:extLst>
          </p:cNvPr>
          <p:cNvSpPr/>
          <p:nvPr/>
        </p:nvSpPr>
        <p:spPr>
          <a:xfrm>
            <a:off x="3298409" y="-31569"/>
            <a:ext cx="11954364" cy="10357502"/>
          </a:xfrm>
          <a:custGeom>
            <a:avLst/>
            <a:gdLst/>
            <a:ahLst/>
            <a:cxnLst/>
            <a:rect l="l" t="t" r="r" b="b"/>
            <a:pathLst>
              <a:path w="6697980" h="5803265">
                <a:moveTo>
                  <a:pt x="5026114" y="5803184"/>
                </a:moveTo>
                <a:lnTo>
                  <a:pt x="1675371" y="5803184"/>
                </a:lnTo>
                <a:lnTo>
                  <a:pt x="0" y="2901592"/>
                </a:lnTo>
                <a:lnTo>
                  <a:pt x="1675371" y="0"/>
                </a:lnTo>
                <a:lnTo>
                  <a:pt x="5026114" y="0"/>
                </a:lnTo>
                <a:lnTo>
                  <a:pt x="6697511" y="2894708"/>
                </a:lnTo>
                <a:lnTo>
                  <a:pt x="6697511" y="2908476"/>
                </a:lnTo>
                <a:lnTo>
                  <a:pt x="5026114" y="5803184"/>
                </a:lnTo>
                <a:close/>
              </a:path>
            </a:pathLst>
          </a:custGeom>
          <a:solidFill>
            <a:srgbClr val="A066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303D612-0FFD-4A97-CBA6-EE387D70582A}"/>
              </a:ext>
            </a:extLst>
          </p:cNvPr>
          <p:cNvSpPr txBox="1"/>
          <p:nvPr/>
        </p:nvSpPr>
        <p:spPr>
          <a:xfrm>
            <a:off x="6019800" y="2065734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spc="-5" dirty="0">
                <a:solidFill>
                  <a:srgbClr val="FFFFFF"/>
                </a:solidFill>
                <a:latin typeface="Trebuchet MS"/>
              </a:rPr>
              <a:t>A6</a:t>
            </a:r>
          </a:p>
          <a:p>
            <a:endParaRPr lang="es-MX" sz="4800" spc="-5" dirty="0">
              <a:solidFill>
                <a:srgbClr val="FFFFFF"/>
              </a:solidFill>
              <a:latin typeface="Trebuchet MS"/>
            </a:endParaRPr>
          </a:p>
          <a:p>
            <a:pPr algn="ctr"/>
            <a:r>
              <a:rPr lang="es-MX" sz="4000" spc="-5" dirty="0">
                <a:solidFill>
                  <a:srgbClr val="FFFFFF"/>
                </a:solidFill>
                <a:latin typeface="Trebuchet MS"/>
              </a:rPr>
              <a:t>La importancia relativa se refiere a los estados financieros sobre los que el auditor emite su informe, correspondientes a un período específico, que no siempre es de 12 meses.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73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46260" y="2799525"/>
            <a:ext cx="10975340" cy="45425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199"/>
              </a:lnSpc>
              <a:spcBef>
                <a:spcPts val="95"/>
              </a:spcBef>
            </a:pPr>
            <a:r>
              <a:rPr sz="5400" b="1" spc="-350" dirty="0"/>
              <a:t>A7</a:t>
            </a:r>
            <a:br>
              <a:rPr lang="es-ES" sz="4250" spc="-345" dirty="0"/>
            </a:br>
            <a:br>
              <a:rPr lang="es-ES" sz="4250" spc="-345" dirty="0"/>
            </a:br>
            <a:r>
              <a:rPr lang="es-ES_tradnl" sz="3200" spc="-5" dirty="0"/>
              <a:t>La</a:t>
            </a:r>
            <a:r>
              <a:rPr lang="es-ES_tradnl" sz="3200" dirty="0"/>
              <a:t> </a:t>
            </a:r>
            <a:r>
              <a:rPr lang="es-ES_tradnl" sz="3200" spc="-30" dirty="0"/>
              <a:t>determinación</a:t>
            </a:r>
            <a:r>
              <a:rPr lang="es-ES_tradnl" sz="3200" spc="-25" dirty="0"/>
              <a:t> </a:t>
            </a:r>
            <a:r>
              <a:rPr lang="es-ES_tradnl" sz="3200" spc="50" dirty="0"/>
              <a:t>de</a:t>
            </a:r>
            <a:r>
              <a:rPr lang="es-ES_tradnl" sz="3200" spc="55" dirty="0"/>
              <a:t> </a:t>
            </a:r>
            <a:r>
              <a:rPr lang="es-ES_tradnl" sz="3200" spc="90" dirty="0"/>
              <a:t>un</a:t>
            </a:r>
            <a:r>
              <a:rPr lang="es-ES_tradnl" sz="3200" spc="95" dirty="0"/>
              <a:t> </a:t>
            </a:r>
            <a:r>
              <a:rPr lang="es-ES_tradnl" sz="3200" spc="-70" dirty="0"/>
              <a:t>porcentaje</a:t>
            </a:r>
            <a:r>
              <a:rPr lang="es-ES_tradnl" sz="3200" spc="-65" dirty="0"/>
              <a:t> </a:t>
            </a:r>
            <a:r>
              <a:rPr lang="es-ES_tradnl" sz="3200" spc="85" dirty="0"/>
              <a:t>a</a:t>
            </a:r>
            <a:r>
              <a:rPr lang="es-ES_tradnl" sz="3200" spc="90" dirty="0"/>
              <a:t> </a:t>
            </a:r>
            <a:r>
              <a:rPr lang="es-ES_tradnl" sz="3200" spc="60" dirty="0"/>
              <a:t>una </a:t>
            </a:r>
            <a:r>
              <a:rPr lang="es-ES_tradnl" sz="3200" spc="-70" dirty="0"/>
              <a:t>referencia</a:t>
            </a:r>
            <a:r>
              <a:rPr lang="es-ES_tradnl" sz="3200" spc="-65" dirty="0"/>
              <a:t> </a:t>
            </a:r>
            <a:r>
              <a:rPr lang="es-ES_tradnl" sz="3200" spc="-20" dirty="0"/>
              <a:t>elegida </a:t>
            </a:r>
            <a:r>
              <a:rPr lang="es-ES_tradnl" sz="3200" spc="-45" dirty="0"/>
              <a:t>implica </a:t>
            </a:r>
            <a:r>
              <a:rPr lang="es-ES_tradnl" sz="3200" spc="-5" dirty="0"/>
              <a:t>la </a:t>
            </a:r>
            <a:r>
              <a:rPr lang="es-ES_tradnl" sz="3200" dirty="0"/>
              <a:t> </a:t>
            </a:r>
            <a:r>
              <a:rPr lang="es-ES_tradnl" sz="3200" spc="-30" dirty="0"/>
              <a:t>aplicación </a:t>
            </a:r>
            <a:r>
              <a:rPr lang="es-ES_tradnl" sz="3200" dirty="0"/>
              <a:t>del </a:t>
            </a:r>
            <a:r>
              <a:rPr lang="es-ES_tradnl" sz="3200" spc="-100" dirty="0"/>
              <a:t>juicio</a:t>
            </a:r>
            <a:r>
              <a:rPr lang="es-ES_tradnl" sz="3200" spc="-95" dirty="0"/>
              <a:t> </a:t>
            </a:r>
            <a:r>
              <a:rPr lang="es-ES_tradnl" sz="3200" spc="-45" dirty="0"/>
              <a:t>profesional. </a:t>
            </a:r>
            <a:br>
              <a:rPr lang="es-ES_tradnl" sz="3200" spc="-45" dirty="0"/>
            </a:br>
            <a:br>
              <a:rPr lang="es-ES_tradnl" sz="3200" spc="-45" dirty="0"/>
            </a:br>
            <a:r>
              <a:rPr lang="es-ES_tradnl" sz="3200" spc="80" dirty="0"/>
              <a:t>Según </a:t>
            </a:r>
            <a:r>
              <a:rPr lang="es-ES_tradnl" sz="3200" spc="70" dirty="0"/>
              <a:t>las </a:t>
            </a:r>
            <a:r>
              <a:rPr lang="es-ES_tradnl" sz="3200" spc="75" dirty="0"/>
              <a:t> </a:t>
            </a:r>
            <a:r>
              <a:rPr lang="es-ES_tradnl" sz="3200" spc="-65" dirty="0"/>
              <a:t>circunstancias,</a:t>
            </a:r>
            <a:r>
              <a:rPr lang="es-ES_tradnl" sz="3200" spc="-60" dirty="0"/>
              <a:t> </a:t>
            </a:r>
            <a:r>
              <a:rPr lang="es-ES_tradnl" sz="3200" spc="30" dirty="0"/>
              <a:t>pueden</a:t>
            </a:r>
            <a:r>
              <a:rPr lang="es-ES_tradnl" sz="3200" spc="35" dirty="0"/>
              <a:t> </a:t>
            </a:r>
            <a:r>
              <a:rPr lang="es-ES_tradnl" sz="3200" spc="15" dirty="0"/>
              <a:t>considerarse </a:t>
            </a:r>
            <a:r>
              <a:rPr lang="es-ES_tradnl" sz="3200" spc="20" dirty="0"/>
              <a:t> </a:t>
            </a:r>
            <a:r>
              <a:rPr lang="es-ES_tradnl" sz="3200" spc="-5" dirty="0"/>
              <a:t>a</a:t>
            </a:r>
            <a:r>
              <a:rPr lang="es-ES_tradnl" sz="3200" spc="85" dirty="0"/>
              <a:t>d</a:t>
            </a:r>
            <a:r>
              <a:rPr lang="es-ES_tradnl" sz="3200" spc="-75" dirty="0"/>
              <a:t>e</a:t>
            </a:r>
            <a:r>
              <a:rPr lang="es-ES_tradnl" sz="3200" spc="-165" dirty="0"/>
              <a:t>c</a:t>
            </a:r>
            <a:r>
              <a:rPr lang="es-ES_tradnl" sz="3200" spc="40" dirty="0"/>
              <a:t>u</a:t>
            </a:r>
            <a:r>
              <a:rPr lang="es-ES_tradnl" sz="3200" spc="-5" dirty="0"/>
              <a:t>a</a:t>
            </a:r>
            <a:r>
              <a:rPr lang="es-ES_tradnl" sz="3200" spc="85" dirty="0"/>
              <a:t>d</a:t>
            </a:r>
            <a:r>
              <a:rPr lang="es-ES_tradnl" sz="3200" spc="110" dirty="0"/>
              <a:t>o</a:t>
            </a:r>
            <a:r>
              <a:rPr lang="es-ES_tradnl" sz="3200" spc="300" dirty="0"/>
              <a:t>s</a:t>
            </a:r>
            <a:r>
              <a:rPr lang="es-ES_tradnl" sz="3200" spc="-390" dirty="0"/>
              <a:t> </a:t>
            </a:r>
            <a:r>
              <a:rPr lang="es-ES_tradnl" sz="3200" spc="75" dirty="0"/>
              <a:t>p</a:t>
            </a:r>
            <a:r>
              <a:rPr lang="es-ES_tradnl" sz="3200" spc="110" dirty="0"/>
              <a:t>o</a:t>
            </a:r>
            <a:r>
              <a:rPr lang="es-ES_tradnl" sz="3200" spc="-70" dirty="0"/>
              <a:t>r</a:t>
            </a:r>
            <a:r>
              <a:rPr lang="es-ES_tradnl" sz="3200" spc="-165" dirty="0"/>
              <a:t>c</a:t>
            </a:r>
            <a:r>
              <a:rPr lang="es-ES_tradnl" sz="3200" spc="-75" dirty="0"/>
              <a:t>e</a:t>
            </a:r>
            <a:r>
              <a:rPr lang="es-ES_tradnl" sz="3200" spc="55" dirty="0"/>
              <a:t>n</a:t>
            </a:r>
            <a:r>
              <a:rPr lang="es-ES_tradnl" sz="3200" spc="-185" dirty="0"/>
              <a:t>t</a:t>
            </a:r>
            <a:r>
              <a:rPr lang="es-ES_tradnl" sz="3200" spc="-5" dirty="0"/>
              <a:t>a</a:t>
            </a:r>
            <a:r>
              <a:rPr lang="es-ES_tradnl" sz="3200" spc="-455" dirty="0"/>
              <a:t>j</a:t>
            </a:r>
            <a:r>
              <a:rPr lang="es-ES_tradnl" sz="3200" spc="-75" dirty="0"/>
              <a:t>e</a:t>
            </a:r>
            <a:r>
              <a:rPr lang="es-ES_tradnl" sz="3200" spc="300" dirty="0"/>
              <a:t>s</a:t>
            </a:r>
            <a:r>
              <a:rPr lang="es-ES_tradnl" sz="3200" spc="-390" dirty="0"/>
              <a:t> </a:t>
            </a:r>
            <a:r>
              <a:rPr lang="es-ES_tradnl" sz="3200" spc="-10" dirty="0"/>
              <a:t>m</a:t>
            </a:r>
            <a:r>
              <a:rPr lang="es-ES_tradnl" sz="3200" spc="-5" dirty="0"/>
              <a:t>a</a:t>
            </a:r>
            <a:r>
              <a:rPr lang="es-ES_tradnl" sz="3200" spc="-40" dirty="0"/>
              <a:t>y</a:t>
            </a:r>
            <a:r>
              <a:rPr lang="es-ES_tradnl" sz="3200" spc="110" dirty="0"/>
              <a:t>o</a:t>
            </a:r>
            <a:r>
              <a:rPr lang="es-ES_tradnl" sz="3200" spc="-70" dirty="0"/>
              <a:t>r</a:t>
            </a:r>
            <a:r>
              <a:rPr lang="es-ES_tradnl" sz="3200" spc="-75" dirty="0"/>
              <a:t>e</a:t>
            </a:r>
            <a:r>
              <a:rPr lang="es-ES_tradnl" sz="3200" spc="300" dirty="0"/>
              <a:t>s</a:t>
            </a:r>
            <a:r>
              <a:rPr lang="es-ES_tradnl" sz="3200" spc="-390" dirty="0"/>
              <a:t> </a:t>
            </a:r>
            <a:r>
              <a:rPr lang="es-ES_tradnl" sz="3200" spc="200" dirty="0"/>
              <a:t>o</a:t>
            </a:r>
            <a:r>
              <a:rPr lang="es-ES_tradnl" sz="3200" spc="-390" dirty="0"/>
              <a:t> </a:t>
            </a:r>
            <a:r>
              <a:rPr lang="es-ES_tradnl" sz="3200" spc="-10" dirty="0"/>
              <a:t>m</a:t>
            </a:r>
            <a:r>
              <a:rPr lang="es-ES_tradnl" sz="3200" spc="-75" dirty="0"/>
              <a:t>e</a:t>
            </a:r>
            <a:r>
              <a:rPr lang="es-ES_tradnl" sz="3200" spc="55" dirty="0"/>
              <a:t>n</a:t>
            </a:r>
            <a:r>
              <a:rPr lang="es-ES_tradnl" sz="3200" spc="110" dirty="0"/>
              <a:t>o</a:t>
            </a:r>
            <a:r>
              <a:rPr lang="es-ES_tradnl" sz="3200" spc="-70" dirty="0"/>
              <a:t>r</a:t>
            </a:r>
            <a:r>
              <a:rPr lang="es-ES_tradnl" sz="3200" spc="-75" dirty="0"/>
              <a:t>e</a:t>
            </a:r>
            <a:r>
              <a:rPr lang="es-ES_tradnl" sz="3200" spc="210" dirty="0"/>
              <a:t>s</a:t>
            </a:r>
            <a:r>
              <a:rPr lang="es-ES_tradnl" sz="3200" spc="-545" dirty="0"/>
              <a:t>.</a:t>
            </a:r>
            <a:endParaRPr lang="es-ES_tradnl" sz="3200"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1028700"/>
            <a:ext cx="6152515" cy="9258300"/>
            <a:chOff x="0" y="1028700"/>
            <a:chExt cx="6152515" cy="9258300"/>
          </a:xfrm>
        </p:grpSpPr>
        <p:sp>
          <p:nvSpPr>
            <p:cNvPr id="5" name="object 5"/>
            <p:cNvSpPr/>
            <p:nvPr/>
          </p:nvSpPr>
          <p:spPr>
            <a:xfrm>
              <a:off x="3362841" y="8159396"/>
              <a:ext cx="2789555" cy="2127885"/>
            </a:xfrm>
            <a:custGeom>
              <a:avLst/>
              <a:gdLst/>
              <a:ahLst/>
              <a:cxnLst/>
              <a:rect l="l" t="t" r="r" b="b"/>
              <a:pathLst>
                <a:path w="2789554" h="2127884">
                  <a:moveTo>
                    <a:pt x="531709" y="2127602"/>
                  </a:moveTo>
                  <a:lnTo>
                    <a:pt x="2257539" y="2127602"/>
                  </a:lnTo>
                  <a:lnTo>
                    <a:pt x="2789326" y="1208706"/>
                  </a:lnTo>
                  <a:lnTo>
                    <a:pt x="2091285" y="0"/>
                  </a:lnTo>
                  <a:lnTo>
                    <a:pt x="697939" y="0"/>
                  </a:lnTo>
                  <a:lnTo>
                    <a:pt x="0" y="1208706"/>
                  </a:lnTo>
                  <a:lnTo>
                    <a:pt x="531709" y="2127602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6149" y="5797047"/>
              <a:ext cx="4182745" cy="4490085"/>
            </a:xfrm>
            <a:custGeom>
              <a:avLst/>
              <a:gdLst/>
              <a:ahLst/>
              <a:cxnLst/>
              <a:rect l="l" t="t" r="r" b="b"/>
              <a:pathLst>
                <a:path w="4182745" h="4490084">
                  <a:moveTo>
                    <a:pt x="529702" y="4489951"/>
                  </a:moveTo>
                  <a:lnTo>
                    <a:pt x="2256943" y="4489951"/>
                  </a:lnTo>
                  <a:lnTo>
                    <a:pt x="3227576" y="2808483"/>
                  </a:lnTo>
                  <a:lnTo>
                    <a:pt x="3712987" y="1967991"/>
                  </a:lnTo>
                  <a:lnTo>
                    <a:pt x="4182672" y="1156175"/>
                  </a:lnTo>
                  <a:lnTo>
                    <a:pt x="3513566" y="0"/>
                  </a:lnTo>
                  <a:lnTo>
                    <a:pt x="2062353" y="0"/>
                  </a:lnTo>
                  <a:lnTo>
                    <a:pt x="1634878" y="738716"/>
                  </a:lnTo>
                  <a:lnTo>
                    <a:pt x="1634558" y="738716"/>
                  </a:lnTo>
                  <a:lnTo>
                    <a:pt x="696318" y="2362348"/>
                  </a:lnTo>
                  <a:lnTo>
                    <a:pt x="695304" y="2362348"/>
                  </a:lnTo>
                  <a:lnTo>
                    <a:pt x="438467" y="2808483"/>
                  </a:lnTo>
                  <a:lnTo>
                    <a:pt x="438670" y="2808584"/>
                  </a:lnTo>
                  <a:lnTo>
                    <a:pt x="0" y="3571055"/>
                  </a:lnTo>
                  <a:lnTo>
                    <a:pt x="529702" y="4489951"/>
                  </a:lnTo>
                  <a:close/>
                </a:path>
                <a:path w="4182745" h="4490084">
                  <a:moveTo>
                    <a:pt x="1634558" y="738716"/>
                  </a:moveTo>
                  <a:lnTo>
                    <a:pt x="1634878" y="738716"/>
                  </a:lnTo>
                  <a:lnTo>
                    <a:pt x="1634675" y="738513"/>
                  </a:lnTo>
                  <a:lnTo>
                    <a:pt x="1634558" y="738716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797047"/>
              <a:ext cx="1969770" cy="4490085"/>
            </a:xfrm>
            <a:custGeom>
              <a:avLst/>
              <a:gdLst/>
              <a:ahLst/>
              <a:cxnLst/>
              <a:rect l="l" t="t" r="r" b="b"/>
              <a:pathLst>
                <a:path w="1969770" h="4490084">
                  <a:moveTo>
                    <a:pt x="0" y="4489951"/>
                  </a:moveTo>
                  <a:lnTo>
                    <a:pt x="44362" y="4489951"/>
                  </a:lnTo>
                  <a:lnTo>
                    <a:pt x="576149" y="3571055"/>
                  </a:lnTo>
                  <a:lnTo>
                    <a:pt x="574020" y="3567508"/>
                  </a:lnTo>
                  <a:lnTo>
                    <a:pt x="1271048" y="2362348"/>
                  </a:lnTo>
                  <a:lnTo>
                    <a:pt x="1271454" y="2362348"/>
                  </a:lnTo>
                  <a:lnTo>
                    <a:pt x="1969495" y="1156175"/>
                  </a:lnTo>
                  <a:lnTo>
                    <a:pt x="1300388" y="0"/>
                  </a:lnTo>
                  <a:lnTo>
                    <a:pt x="0" y="0"/>
                  </a:lnTo>
                  <a:lnTo>
                    <a:pt x="0" y="44899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16427" y="3391049"/>
              <a:ext cx="2789555" cy="2414905"/>
            </a:xfrm>
            <a:custGeom>
              <a:avLst/>
              <a:gdLst/>
              <a:ahLst/>
              <a:cxnLst/>
              <a:rect l="l" t="t" r="r" b="b"/>
              <a:pathLst>
                <a:path w="2789554" h="2414904">
                  <a:moveTo>
                    <a:pt x="697939" y="2414879"/>
                  </a:moveTo>
                  <a:lnTo>
                    <a:pt x="2091285" y="2414879"/>
                  </a:lnTo>
                  <a:lnTo>
                    <a:pt x="2789326" y="1208706"/>
                  </a:lnTo>
                  <a:lnTo>
                    <a:pt x="2091285" y="0"/>
                  </a:lnTo>
                  <a:lnTo>
                    <a:pt x="697939" y="0"/>
                  </a:lnTo>
                  <a:lnTo>
                    <a:pt x="0" y="1208706"/>
                  </a:lnTo>
                  <a:lnTo>
                    <a:pt x="697939" y="2414879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028700"/>
              <a:ext cx="3412490" cy="4777740"/>
            </a:xfrm>
            <a:custGeom>
              <a:avLst/>
              <a:gdLst/>
              <a:ahLst/>
              <a:cxnLst/>
              <a:rect l="l" t="t" r="r" b="b"/>
              <a:pathLst>
                <a:path w="3412490" h="4777740">
                  <a:moveTo>
                    <a:pt x="0" y="4777228"/>
                  </a:moveTo>
                  <a:lnTo>
                    <a:pt x="1321021" y="4777228"/>
                  </a:lnTo>
                  <a:lnTo>
                    <a:pt x="2942722" y="1967992"/>
                  </a:lnTo>
                  <a:lnTo>
                    <a:pt x="3412408" y="1156176"/>
                  </a:lnTo>
                  <a:lnTo>
                    <a:pt x="2743301" y="0"/>
                  </a:lnTo>
                  <a:lnTo>
                    <a:pt x="1292089" y="0"/>
                  </a:lnTo>
                  <a:lnTo>
                    <a:pt x="864613" y="738717"/>
                  </a:lnTo>
                  <a:lnTo>
                    <a:pt x="864293" y="738717"/>
                  </a:lnTo>
                  <a:lnTo>
                    <a:pt x="0" y="2234384"/>
                  </a:lnTo>
                  <a:lnTo>
                    <a:pt x="0" y="4777228"/>
                  </a:lnTo>
                  <a:close/>
                </a:path>
                <a:path w="3412490" h="4777740">
                  <a:moveTo>
                    <a:pt x="864293" y="738717"/>
                  </a:moveTo>
                  <a:lnTo>
                    <a:pt x="864613" y="738717"/>
                  </a:lnTo>
                  <a:lnTo>
                    <a:pt x="864410" y="738514"/>
                  </a:lnTo>
                  <a:lnTo>
                    <a:pt x="864293" y="738717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108228"/>
              <a:ext cx="623570" cy="2153920"/>
            </a:xfrm>
            <a:custGeom>
              <a:avLst/>
              <a:gdLst/>
              <a:ahLst/>
              <a:cxnLst/>
              <a:rect l="l" t="t" r="r" b="b"/>
              <a:pathLst>
                <a:path w="623570" h="2153920">
                  <a:moveTo>
                    <a:pt x="0" y="2153294"/>
                  </a:moveTo>
                  <a:lnTo>
                    <a:pt x="623081" y="1076647"/>
                  </a:lnTo>
                  <a:lnTo>
                    <a:pt x="0" y="0"/>
                  </a:lnTo>
                  <a:lnTo>
                    <a:pt x="0" y="2153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1166</Words>
  <Application>Microsoft Macintosh PowerPoint</Application>
  <PresentationFormat>Personalizado</PresentationFormat>
  <Paragraphs>168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Trebuchet MS</vt:lpstr>
      <vt:lpstr>Office Theme</vt:lpstr>
      <vt:lpstr>Presentación de PowerPoint</vt:lpstr>
      <vt:lpstr>GUÍA DE APLICACIÓN Y OTRAS ANOTACIONES  EXPLICATIVAS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A7  La determinación de un porcentaje a una referencia elegida implica la  aplicación del juicio profesional.   Según las  circunstancias, pueden considerarse  adecuados porcentajes mayores o menores.</vt:lpstr>
      <vt:lpstr>Consideraciones específicas  para entidades de pequeña  dimensión</vt:lpstr>
      <vt:lpstr>Consideraciones específicas para  entidades del sector público</vt:lpstr>
      <vt:lpstr> A10   </vt:lpstr>
      <vt:lpstr>Presentación de PowerPoint</vt:lpstr>
      <vt:lpstr>A12  Si se planea la auditoría solo para detectar  incorrecciones individualmente materiales, se pasa por alto que la  suma de las incorrecciones inmateriales puede conducir a que  los estados financieros contengan incorrecciones materiales, y  no deja margen para posibles incorrecciones no detectadas.</vt:lpstr>
      <vt:lpstr>La determinación de la importancia relativa para la ejecución  del trabajo no es un simple cálculo mecánico;  implica la  aplicación del juicio profesional.</vt:lpstr>
      <vt:lpstr>Revisión a medida que la auditoría  avanza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 aplicación y otras anotaciones  explicativas</dc:title>
  <cp:lastModifiedBy>Microsoft Office User</cp:lastModifiedBy>
  <cp:revision>20</cp:revision>
  <dcterms:created xsi:type="dcterms:W3CDTF">2022-06-25T18:59:12Z</dcterms:created>
  <dcterms:modified xsi:type="dcterms:W3CDTF">2022-06-28T14:47:37Z</dcterms:modified>
</cp:coreProperties>
</file>